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3"/>
  </p:notesMasterIdLst>
  <p:sldIdLst>
    <p:sldId id="256" r:id="rId2"/>
    <p:sldId id="257" r:id="rId3"/>
    <p:sldId id="261" r:id="rId4"/>
    <p:sldId id="263" r:id="rId5"/>
    <p:sldId id="289" r:id="rId6"/>
    <p:sldId id="326" r:id="rId7"/>
    <p:sldId id="284" r:id="rId8"/>
    <p:sldId id="270" r:id="rId9"/>
    <p:sldId id="272" r:id="rId10"/>
    <p:sldId id="274" r:id="rId11"/>
    <p:sldId id="275" r:id="rId12"/>
    <p:sldId id="276" r:id="rId13"/>
    <p:sldId id="325" r:id="rId14"/>
    <p:sldId id="279" r:id="rId15"/>
    <p:sldId id="280" r:id="rId16"/>
    <p:sldId id="301" r:id="rId17"/>
    <p:sldId id="315" r:id="rId18"/>
    <p:sldId id="282" r:id="rId19"/>
    <p:sldId id="296" r:id="rId20"/>
    <p:sldId id="317" r:id="rId21"/>
    <p:sldId id="285" r:id="rId22"/>
    <p:sldId id="287" r:id="rId23"/>
    <p:sldId id="288" r:id="rId24"/>
    <p:sldId id="324" r:id="rId25"/>
    <p:sldId id="283" r:id="rId26"/>
    <p:sldId id="320" r:id="rId27"/>
    <p:sldId id="319" r:id="rId28"/>
    <p:sldId id="318" r:id="rId29"/>
    <p:sldId id="322" r:id="rId30"/>
    <p:sldId id="323" r:id="rId31"/>
    <p:sldId id="316" r:id="rId32"/>
  </p:sldIdLst>
  <p:sldSz cx="9144000" cy="6858000" type="screen4x3"/>
  <p:notesSz cx="9906000" cy="67691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33" userDrawn="1">
          <p15:clr>
            <a:srgbClr val="A4A3A4"/>
          </p15:clr>
        </p15:guide>
        <p15:guide id="2" pos="3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BF5"/>
    <a:srgbClr val="CCD5EA"/>
    <a:srgbClr val="EEEEEE"/>
    <a:srgbClr val="E9F3FD"/>
    <a:srgbClr val="000000"/>
    <a:srgbClr val="010F13"/>
    <a:srgbClr val="0D0D0D"/>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8494" autoAdjust="0"/>
  </p:normalViewPr>
  <p:slideViewPr>
    <p:cSldViewPr>
      <p:cViewPr varScale="1">
        <p:scale>
          <a:sx n="90" d="100"/>
          <a:sy n="90" d="100"/>
        </p:scale>
        <p:origin x="14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
    </p:cViewPr>
  </p:sorterViewPr>
  <p:notesViewPr>
    <p:cSldViewPr>
      <p:cViewPr varScale="1">
        <p:scale>
          <a:sx n="107" d="100"/>
          <a:sy n="107" d="100"/>
        </p:scale>
        <p:origin x="-702" y="-90"/>
      </p:cViewPr>
      <p:guideLst>
        <p:guide orient="horz" pos="2133"/>
        <p:guide pos="3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292335" cy="338216"/>
          </a:xfrm>
          <a:prstGeom prst="rect">
            <a:avLst/>
          </a:prstGeom>
        </p:spPr>
        <p:txBody>
          <a:bodyPr vert="horz" lIns="91833" tIns="45917" rIns="91833" bIns="45917" rtlCol="0"/>
          <a:lstStyle>
            <a:lvl1pPr algn="l">
              <a:defRPr sz="1200"/>
            </a:lvl1pPr>
          </a:lstStyle>
          <a:p>
            <a:pPr>
              <a:defRPr/>
            </a:pPr>
            <a:endParaRPr lang="tr-TR"/>
          </a:p>
        </p:txBody>
      </p:sp>
      <p:sp>
        <p:nvSpPr>
          <p:cNvPr id="3" name="2 Veri Yer Tutucusu"/>
          <p:cNvSpPr>
            <a:spLocks noGrp="1"/>
          </p:cNvSpPr>
          <p:nvPr>
            <p:ph type="dt" idx="1"/>
          </p:nvPr>
        </p:nvSpPr>
        <p:spPr>
          <a:xfrm>
            <a:off x="5612072" y="0"/>
            <a:ext cx="4292334" cy="338216"/>
          </a:xfrm>
          <a:prstGeom prst="rect">
            <a:avLst/>
          </a:prstGeom>
        </p:spPr>
        <p:txBody>
          <a:bodyPr vert="horz" lIns="91833" tIns="45917" rIns="91833" bIns="45917" rtlCol="0"/>
          <a:lstStyle>
            <a:lvl1pPr algn="r">
              <a:defRPr sz="1200"/>
            </a:lvl1pPr>
          </a:lstStyle>
          <a:p>
            <a:pPr>
              <a:defRPr/>
            </a:pPr>
            <a:fld id="{71CF3D67-19F9-4EF1-9FE1-CCC7A121EEE1}" type="datetimeFigureOut">
              <a:rPr lang="tr-TR"/>
              <a:pPr>
                <a:defRPr/>
              </a:pPr>
              <a:t>21.02.2022</a:t>
            </a:fld>
            <a:endParaRPr lang="tr-TR"/>
          </a:p>
        </p:txBody>
      </p:sp>
      <p:sp>
        <p:nvSpPr>
          <p:cNvPr id="4" name="3 Slayt Görüntüsü Yer Tutucusu"/>
          <p:cNvSpPr>
            <a:spLocks noGrp="1" noRot="1" noChangeAspect="1"/>
          </p:cNvSpPr>
          <p:nvPr>
            <p:ph type="sldImg" idx="2"/>
          </p:nvPr>
        </p:nvSpPr>
        <p:spPr>
          <a:xfrm>
            <a:off x="3262313" y="508000"/>
            <a:ext cx="3381375" cy="2536825"/>
          </a:xfrm>
          <a:prstGeom prst="rect">
            <a:avLst/>
          </a:prstGeom>
          <a:noFill/>
          <a:ln w="12700">
            <a:solidFill>
              <a:prstClr val="black"/>
            </a:solidFill>
          </a:ln>
        </p:spPr>
        <p:txBody>
          <a:bodyPr vert="horz" lIns="91833" tIns="45917" rIns="91833" bIns="45917" rtlCol="0" anchor="ctr"/>
          <a:lstStyle/>
          <a:p>
            <a:pPr lvl="0"/>
            <a:endParaRPr lang="tr-TR" noProof="0"/>
          </a:p>
        </p:txBody>
      </p:sp>
      <p:sp>
        <p:nvSpPr>
          <p:cNvPr id="5" name="4 Not Yer Tutucusu"/>
          <p:cNvSpPr>
            <a:spLocks noGrp="1"/>
          </p:cNvSpPr>
          <p:nvPr>
            <p:ph type="body" sz="quarter" idx="3"/>
          </p:nvPr>
        </p:nvSpPr>
        <p:spPr>
          <a:xfrm>
            <a:off x="991397" y="3214645"/>
            <a:ext cx="7924800" cy="3047132"/>
          </a:xfrm>
          <a:prstGeom prst="rect">
            <a:avLst/>
          </a:prstGeom>
        </p:spPr>
        <p:txBody>
          <a:bodyPr vert="horz" lIns="91833" tIns="45917" rIns="91833" bIns="45917"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6429288"/>
            <a:ext cx="4292335" cy="338216"/>
          </a:xfrm>
          <a:prstGeom prst="rect">
            <a:avLst/>
          </a:prstGeom>
        </p:spPr>
        <p:txBody>
          <a:bodyPr vert="horz" lIns="91833" tIns="45917" rIns="91833" bIns="45917"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5612072" y="6429288"/>
            <a:ext cx="4292334" cy="338216"/>
          </a:xfrm>
          <a:prstGeom prst="rect">
            <a:avLst/>
          </a:prstGeom>
        </p:spPr>
        <p:txBody>
          <a:bodyPr vert="horz" lIns="91833" tIns="45917" rIns="91833" bIns="45917" rtlCol="0" anchor="b"/>
          <a:lstStyle>
            <a:lvl1pPr algn="r">
              <a:defRPr sz="1200"/>
            </a:lvl1pPr>
          </a:lstStyle>
          <a:p>
            <a:pPr>
              <a:defRPr/>
            </a:pPr>
            <a:fld id="{E4958188-F849-4163-A1DD-9268AC12DDF5}" type="slidenum">
              <a:rPr lang="tr-TR"/>
              <a:pPr>
                <a:defRPr/>
              </a:pPr>
              <a:t>‹#›</a:t>
            </a:fld>
            <a:endParaRPr lang="tr-TR"/>
          </a:p>
        </p:txBody>
      </p:sp>
    </p:spTree>
    <p:extLst>
      <p:ext uri="{BB962C8B-B14F-4D97-AF65-F5344CB8AC3E}">
        <p14:creationId xmlns:p14="http://schemas.microsoft.com/office/powerpoint/2010/main" val="1512700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48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48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B2E794-2A21-45ED-9F49-A607B88C50A6}" type="slidenum">
              <a:rPr lang="tr-TR" smtClean="0"/>
              <a:pPr/>
              <a:t>25</a:t>
            </a:fld>
            <a:endParaRPr lang="tr-TR"/>
          </a:p>
        </p:txBody>
      </p:sp>
    </p:spTree>
    <p:extLst>
      <p:ext uri="{BB962C8B-B14F-4D97-AF65-F5344CB8AC3E}">
        <p14:creationId xmlns:p14="http://schemas.microsoft.com/office/powerpoint/2010/main" val="3856367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AF910FF7-DBEE-41F1-83B3-DEB728539608}" type="datetimeFigureOut">
              <a:rPr lang="tr-TR"/>
              <a:pPr>
                <a:defRPr/>
              </a:pPr>
              <a:t>21.02.2022</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77CFCCD2-FE8B-45F3-AB6A-BD64C3DAFB8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A844601D-5344-4517-A226-57AC02D73CB2}" type="datetimeFigureOut">
              <a:rPr lang="tr-TR"/>
              <a:pPr>
                <a:defRPr/>
              </a:pPr>
              <a:t>21.02.2022</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A3D703F-619A-4EBD-9D2B-214DA346E4B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D88FD63A-9ED3-487B-8889-CEC6AD4FD5C8}" type="datetimeFigureOut">
              <a:rPr lang="tr-TR"/>
              <a:pPr>
                <a:defRPr/>
              </a:pPr>
              <a:t>21.02.2022</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5E6F315E-79AF-423C-8995-9510A362361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A76920B5-514F-4DEF-A281-48BB7F02FC72}" type="datetimeFigureOut">
              <a:rPr lang="tr-TR"/>
              <a:pPr>
                <a:defRPr/>
              </a:pPr>
              <a:t>21.02.2022</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39CFAF7-3625-4565-ADF8-C7F5F354224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08CD7C7-B745-44B5-87CC-141A9CE0FCFA}" type="datetimeFigureOut">
              <a:rPr lang="tr-TR"/>
              <a:pPr>
                <a:defRPr/>
              </a:pPr>
              <a:t>21.02.2022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0202F57-475C-4DE2-8098-DC7AE9C75AE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6AA779B-EBBD-4F79-87CA-FB0123F7B892}" type="datetimeFigureOut">
              <a:rPr lang="tr-TR"/>
              <a:pPr>
                <a:defRPr/>
              </a:pPr>
              <a:t>21.02.2022</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2E599BAB-9B19-4F36-BF97-81D554F2F0A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3ACD8F81-BB21-46A9-A3FB-3510F00697C3}" type="datetimeFigureOut">
              <a:rPr lang="tr-TR"/>
              <a:pPr>
                <a:defRPr/>
              </a:pPr>
              <a:t>21.02.2022</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1B7E5FD1-1674-49CE-B264-4EB4AC5FDA1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73349359-3536-4215-95B2-68680F361FF3}" type="datetimeFigureOut">
              <a:rPr lang="tr-TR"/>
              <a:pPr>
                <a:defRPr/>
              </a:pPr>
              <a:t>21.02.2022</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AD9F8256-31FD-4B7F-8D44-B922D174C59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EF0446A6-E567-447F-9CC1-773566D80FAB}" type="datetimeFigureOut">
              <a:rPr lang="tr-TR"/>
              <a:pPr>
                <a:defRPr/>
              </a:pPr>
              <a:t>21.02.2022</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B25CFCA6-C2B2-46E3-A2A7-4C5E9FD0755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777CA548-462F-473B-BC7E-C05313A76C63}" type="datetimeFigureOut">
              <a:rPr lang="tr-TR"/>
              <a:pPr>
                <a:defRPr/>
              </a:pPr>
              <a:t>21.02.2022</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ED70E947-5612-4C8A-90B7-A86842549BF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7730C6B0-1FDE-4C75-A813-A5C44682E4C9}" type="datetimeFigureOut">
              <a:rPr lang="tr-TR"/>
              <a:pPr>
                <a:defRPr/>
              </a:pPr>
              <a:t>21.02.2022</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422E7A04-DA9E-4030-8315-CC2EA23492BE}"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a:t>Asıl başlık stili için tıklatın</a:t>
            </a:r>
            <a:endParaRPr lang="en-US"/>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4D03A72-DFA2-4733-BF1E-9D3424CC3885}" type="datetimeFigureOut">
              <a:rPr lang="tr-TR"/>
              <a:pPr>
                <a:defRPr/>
              </a:pPr>
              <a:t>21.02.2022</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945E68C-F9CC-46D1-8377-A269DF331309}"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86" r:id="rId1"/>
    <p:sldLayoutId id="2147483978" r:id="rId2"/>
    <p:sldLayoutId id="2147483987" r:id="rId3"/>
    <p:sldLayoutId id="2147483979" r:id="rId4"/>
    <p:sldLayoutId id="2147483980" r:id="rId5"/>
    <p:sldLayoutId id="2147483981" r:id="rId6"/>
    <p:sldLayoutId id="2147483982" r:id="rId7"/>
    <p:sldLayoutId id="2147483983" r:id="rId8"/>
    <p:sldLayoutId id="2147483988" r:id="rId9"/>
    <p:sldLayoutId id="2147483984" r:id="rId10"/>
    <p:sldLayoutId id="214748398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71600" y="3789040"/>
            <a:ext cx="7715304" cy="1500198"/>
          </a:xfrm>
        </p:spPr>
        <p:txBody>
          <a:bodyPr spcFirstLastPara="1">
            <a:prstTxWarp prst="textArchUp">
              <a:avLst/>
            </a:prstTxWarp>
            <a:normAutofit fontScale="90000"/>
          </a:bodyPr>
          <a:lstStyle/>
          <a:p>
            <a:pPr algn="ctr" eaLnBrk="1" fontAlgn="auto" hangingPunct="1">
              <a:spcAft>
                <a:spcPts val="0"/>
              </a:spcAft>
              <a:defRPr/>
            </a:pPr>
            <a:r>
              <a:rPr lang="tr-TR" sz="53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ÇAYELİ KAYMAKAMLIĞI</a:t>
            </a:r>
            <a:br>
              <a:rPr lang="tr-TR"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haroni" pitchFamily="2" charset="-79"/>
                <a:cs typeface="Aharoni" pitchFamily="2" charset="-79"/>
              </a:rPr>
            </a:br>
            <a:br>
              <a:rPr lang="tr-TR" dirty="0">
                <a:latin typeface="Aharoni" pitchFamily="2" charset="-79"/>
                <a:cs typeface="Aharoni" pitchFamily="2" charset="-79"/>
              </a:rPr>
            </a:br>
            <a:endParaRPr lang="tr-TR" dirty="0">
              <a:latin typeface="Aharoni" pitchFamily="2" charset="-79"/>
              <a:cs typeface="Aharoni" pitchFamily="2" charset="-79"/>
            </a:endParaRPr>
          </a:p>
        </p:txBody>
      </p:sp>
      <p:sp>
        <p:nvSpPr>
          <p:cNvPr id="9" name="8 Dikdörtgen"/>
          <p:cNvSpPr/>
          <p:nvPr/>
        </p:nvSpPr>
        <p:spPr>
          <a:xfrm>
            <a:off x="2500298" y="6000768"/>
            <a:ext cx="4572000" cy="892552"/>
          </a:xfrm>
          <a:prstGeom prst="rect">
            <a:avLst/>
          </a:prstGeom>
        </p:spPr>
        <p:txBody>
          <a:bodyPr>
            <a:spAutoFit/>
          </a:bodyPr>
          <a:lstStyle/>
          <a:p>
            <a:pPr algn="ctr" fontAlgn="auto">
              <a:spcBef>
                <a:spcPts val="0"/>
              </a:spcBef>
              <a:spcAft>
                <a:spcPts val="0"/>
              </a:spcAft>
              <a:defRPr/>
            </a:pPr>
            <a:r>
              <a:rPr lang="tr-TR" b="1" dirty="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BRİFİNG -2021 </a:t>
            </a:r>
          </a:p>
          <a:p>
            <a:pPr algn="ctr" fontAlgn="auto">
              <a:spcBef>
                <a:spcPts val="0"/>
              </a:spcBef>
              <a:spcAft>
                <a:spcPts val="0"/>
              </a:spcAft>
              <a:defRPr/>
            </a:pPr>
            <a:r>
              <a:rPr lang="tr-TR" sz="1600" b="1" dirty="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(OCAK-ARALIK DÖNEMİ) </a:t>
            </a:r>
          </a:p>
          <a:p>
            <a:pPr algn="ctr" fontAlgn="auto">
              <a:spcBef>
                <a:spcPts val="0"/>
              </a:spcBef>
              <a:spcAft>
                <a:spcPts val="0"/>
              </a:spcAft>
              <a:defRPr/>
            </a:pPr>
            <a:endParaRPr lang="tr-TR" b="1" dirty="0">
              <a:ln w="1905"/>
              <a:solidFill>
                <a:schemeClr val="accent3">
                  <a:lumMod val="50000"/>
                </a:schemeClr>
              </a:solidFill>
              <a:effectLst>
                <a:innerShdw blurRad="69850" dist="43180" dir="5400000">
                  <a:srgbClr val="000000">
                    <a:alpha val="65000"/>
                  </a:srgbClr>
                </a:innerShdw>
              </a:effectLst>
              <a:latin typeface="+mn-lt"/>
              <a:cs typeface="+mn-cs"/>
            </a:endParaRPr>
          </a:p>
        </p:txBody>
      </p:sp>
      <p:pic>
        <p:nvPicPr>
          <p:cNvPr id="5" name="4 Resim" descr="59051B6958FD7D91.jpg"/>
          <p:cNvPicPr>
            <a:picLocks noChangeAspect="1"/>
          </p:cNvPicPr>
          <p:nvPr/>
        </p:nvPicPr>
        <p:blipFill>
          <a:blip r:embed="rId2" cstate="print"/>
          <a:stretch>
            <a:fillRect/>
          </a:stretch>
        </p:blipFill>
        <p:spPr>
          <a:xfrm>
            <a:off x="1316051" y="4275139"/>
            <a:ext cx="7007551" cy="1571635"/>
          </a:xfrm>
          <a:prstGeom prst="rect">
            <a:avLst/>
          </a:prstGeom>
          <a:ln>
            <a:noFill/>
          </a:ln>
          <a:effectLst>
            <a:softEdge rad="1125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88640"/>
            <a:ext cx="2016224" cy="1728192"/>
          </a:xfrm>
          <a:prstGeom prst="rect">
            <a:avLst/>
          </a:prstGeom>
        </p:spPr>
      </p:pic>
    </p:spTree>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Metin kutusu"/>
          <p:cNvSpPr txBox="1">
            <a:spLocks noChangeArrowheads="1"/>
          </p:cNvSpPr>
          <p:nvPr/>
        </p:nvSpPr>
        <p:spPr bwMode="auto">
          <a:xfrm>
            <a:off x="827088" y="1196975"/>
            <a:ext cx="8001000" cy="1631216"/>
          </a:xfrm>
          <a:prstGeom prst="rect">
            <a:avLst/>
          </a:prstGeom>
          <a:noFill/>
          <a:ln w="9525">
            <a:noFill/>
            <a:miter lim="800000"/>
            <a:headEnd/>
            <a:tailEnd/>
          </a:ln>
        </p:spPr>
        <p:txBody>
          <a:bodyPr>
            <a:spAutoFit/>
          </a:bodyPr>
          <a:lstStyle/>
          <a:p>
            <a:pPr algn="ctr">
              <a:defRPr/>
            </a:pPr>
            <a:r>
              <a:rPr lang="tr-TR" sz="2800" b="1" dirty="0">
                <a:solidFill>
                  <a:schemeClr val="bg1"/>
                </a:solidFill>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YATILI BÖLGE ORTAOKULU</a:t>
            </a:r>
          </a:p>
          <a:p>
            <a:pPr>
              <a:defRPr/>
            </a:pPr>
            <a:endParaRPr lang="tr-TR" dirty="0">
              <a:solidFill>
                <a:srgbClr val="115964"/>
              </a:solidFill>
              <a:latin typeface="Constantia" pitchFamily="18" charset="0"/>
            </a:endParaRPr>
          </a:p>
          <a:p>
            <a:pPr algn="just">
              <a:defRPr/>
            </a:pPr>
            <a:r>
              <a:rPr lang="tr-TR" b="1" dirty="0">
                <a:solidFill>
                  <a:schemeClr val="bg1"/>
                </a:solidFill>
                <a:latin typeface="Verdana" pitchFamily="34" charset="0"/>
              </a:rPr>
              <a:t>	</a:t>
            </a:r>
            <a:r>
              <a:rPr lang="tr-TR" dirty="0">
                <a:latin typeface="Times New Roman" panose="02020603050405020304" pitchFamily="18" charset="0"/>
                <a:cs typeface="Times New Roman" panose="02020603050405020304" pitchFamily="18" charset="0"/>
              </a:rPr>
              <a:t>İlçemizdeki </a:t>
            </a:r>
            <a:r>
              <a:rPr lang="tr-TR" dirty="0" err="1">
                <a:latin typeface="Times New Roman" panose="02020603050405020304" pitchFamily="18" charset="0"/>
                <a:cs typeface="Times New Roman" panose="02020603050405020304" pitchFamily="18" charset="0"/>
              </a:rPr>
              <a:t>Kaptanpaşa</a:t>
            </a:r>
            <a:r>
              <a:rPr lang="tr-TR" dirty="0">
                <a:latin typeface="Times New Roman" panose="02020603050405020304" pitchFamily="18" charset="0"/>
                <a:cs typeface="Times New Roman" panose="02020603050405020304" pitchFamily="18" charset="0"/>
              </a:rPr>
              <a:t> İzzet Akçal YİBO Yurt kapasitesinin toplamı </a:t>
            </a:r>
            <a:r>
              <a:rPr lang="tr-TR" b="1" dirty="0">
                <a:latin typeface="Times New Roman" panose="02020603050405020304" pitchFamily="18" charset="0"/>
                <a:cs typeface="Times New Roman" panose="02020603050405020304" pitchFamily="18" charset="0"/>
              </a:rPr>
              <a:t>162</a:t>
            </a:r>
            <a:r>
              <a:rPr lang="tr-TR" dirty="0">
                <a:latin typeface="Times New Roman" panose="02020603050405020304" pitchFamily="18" charset="0"/>
                <a:cs typeface="Times New Roman" panose="02020603050405020304" pitchFamily="18" charset="0"/>
              </a:rPr>
              <a:t> olup, </a:t>
            </a:r>
            <a:r>
              <a:rPr lang="tr-TR" b="1" dirty="0">
                <a:latin typeface="Times New Roman" panose="02020603050405020304" pitchFamily="18" charset="0"/>
                <a:cs typeface="Times New Roman" panose="02020603050405020304" pitchFamily="18" charset="0"/>
              </a:rPr>
              <a:t>22</a:t>
            </a:r>
            <a:r>
              <a:rPr lang="tr-TR" dirty="0">
                <a:latin typeface="Times New Roman" panose="02020603050405020304" pitchFamily="18" charset="0"/>
                <a:cs typeface="Times New Roman" panose="02020603050405020304" pitchFamily="18" charset="0"/>
              </a:rPr>
              <a:t> Yatılı, </a:t>
            </a:r>
            <a:r>
              <a:rPr lang="tr-TR" b="1" dirty="0">
                <a:latin typeface="Times New Roman" panose="02020603050405020304" pitchFamily="18" charset="0"/>
                <a:cs typeface="Times New Roman" panose="02020603050405020304" pitchFamily="18" charset="0"/>
              </a:rPr>
              <a:t>35</a:t>
            </a:r>
            <a:r>
              <a:rPr lang="tr-TR" dirty="0">
                <a:latin typeface="Times New Roman" panose="02020603050405020304" pitchFamily="18" charset="0"/>
                <a:cs typeface="Times New Roman" panose="02020603050405020304" pitchFamily="18" charset="0"/>
              </a:rPr>
              <a:t> Gündüzlü olmak üzere toplam </a:t>
            </a:r>
            <a:r>
              <a:rPr lang="tr-TR" b="1" dirty="0">
                <a:latin typeface="Times New Roman" panose="02020603050405020304" pitchFamily="18" charset="0"/>
                <a:cs typeface="Times New Roman" panose="02020603050405020304" pitchFamily="18" charset="0"/>
              </a:rPr>
              <a:t>57</a:t>
            </a:r>
            <a:r>
              <a:rPr lang="tr-TR" dirty="0">
                <a:latin typeface="Times New Roman" panose="02020603050405020304" pitchFamily="18" charset="0"/>
                <a:cs typeface="Times New Roman" panose="02020603050405020304" pitchFamily="18" charset="0"/>
              </a:rPr>
              <a:t> öğrenci eğitim öğretime devam etmektedir.</a:t>
            </a:r>
          </a:p>
        </p:txBody>
      </p:sp>
      <p:graphicFrame>
        <p:nvGraphicFramePr>
          <p:cNvPr id="6" name="5 Tablo"/>
          <p:cNvGraphicFramePr>
            <a:graphicFrameLocks noGrp="1"/>
          </p:cNvGraphicFramePr>
          <p:nvPr>
            <p:extLst>
              <p:ext uri="{D42A27DB-BD31-4B8C-83A1-F6EECF244321}">
                <p14:modId xmlns:p14="http://schemas.microsoft.com/office/powerpoint/2010/main" val="3100404666"/>
              </p:ext>
            </p:extLst>
          </p:nvPr>
        </p:nvGraphicFramePr>
        <p:xfrm>
          <a:off x="719898" y="2996952"/>
          <a:ext cx="8215380" cy="2424288"/>
        </p:xfrm>
        <a:graphic>
          <a:graphicData uri="http://schemas.openxmlformats.org/drawingml/2006/table">
            <a:tbl>
              <a:tblPr firstRow="1" bandRow="1">
                <a:tableStyleId>{5C22544A-7EE6-4342-B048-85BDC9FD1C3A}</a:tableStyleId>
              </a:tblPr>
              <a:tblGrid>
                <a:gridCol w="547692">
                  <a:extLst>
                    <a:ext uri="{9D8B030D-6E8A-4147-A177-3AD203B41FA5}">
                      <a16:colId xmlns:a16="http://schemas.microsoft.com/office/drawing/2014/main" val="20000"/>
                    </a:ext>
                  </a:extLst>
                </a:gridCol>
                <a:gridCol w="547692">
                  <a:extLst>
                    <a:ext uri="{9D8B030D-6E8A-4147-A177-3AD203B41FA5}">
                      <a16:colId xmlns:a16="http://schemas.microsoft.com/office/drawing/2014/main" val="20001"/>
                    </a:ext>
                  </a:extLst>
                </a:gridCol>
                <a:gridCol w="547692">
                  <a:extLst>
                    <a:ext uri="{9D8B030D-6E8A-4147-A177-3AD203B41FA5}">
                      <a16:colId xmlns:a16="http://schemas.microsoft.com/office/drawing/2014/main" val="20002"/>
                    </a:ext>
                  </a:extLst>
                </a:gridCol>
                <a:gridCol w="547692">
                  <a:extLst>
                    <a:ext uri="{9D8B030D-6E8A-4147-A177-3AD203B41FA5}">
                      <a16:colId xmlns:a16="http://schemas.microsoft.com/office/drawing/2014/main" val="20003"/>
                    </a:ext>
                  </a:extLst>
                </a:gridCol>
                <a:gridCol w="547692">
                  <a:extLst>
                    <a:ext uri="{9D8B030D-6E8A-4147-A177-3AD203B41FA5}">
                      <a16:colId xmlns:a16="http://schemas.microsoft.com/office/drawing/2014/main" val="20004"/>
                    </a:ext>
                  </a:extLst>
                </a:gridCol>
                <a:gridCol w="547692">
                  <a:extLst>
                    <a:ext uri="{9D8B030D-6E8A-4147-A177-3AD203B41FA5}">
                      <a16:colId xmlns:a16="http://schemas.microsoft.com/office/drawing/2014/main" val="20005"/>
                    </a:ext>
                  </a:extLst>
                </a:gridCol>
                <a:gridCol w="547692">
                  <a:extLst>
                    <a:ext uri="{9D8B030D-6E8A-4147-A177-3AD203B41FA5}">
                      <a16:colId xmlns:a16="http://schemas.microsoft.com/office/drawing/2014/main" val="20006"/>
                    </a:ext>
                  </a:extLst>
                </a:gridCol>
                <a:gridCol w="547692">
                  <a:extLst>
                    <a:ext uri="{9D8B030D-6E8A-4147-A177-3AD203B41FA5}">
                      <a16:colId xmlns:a16="http://schemas.microsoft.com/office/drawing/2014/main" val="20007"/>
                    </a:ext>
                  </a:extLst>
                </a:gridCol>
                <a:gridCol w="547692">
                  <a:extLst>
                    <a:ext uri="{9D8B030D-6E8A-4147-A177-3AD203B41FA5}">
                      <a16:colId xmlns:a16="http://schemas.microsoft.com/office/drawing/2014/main" val="20008"/>
                    </a:ext>
                  </a:extLst>
                </a:gridCol>
                <a:gridCol w="547692">
                  <a:extLst>
                    <a:ext uri="{9D8B030D-6E8A-4147-A177-3AD203B41FA5}">
                      <a16:colId xmlns:a16="http://schemas.microsoft.com/office/drawing/2014/main" val="20009"/>
                    </a:ext>
                  </a:extLst>
                </a:gridCol>
                <a:gridCol w="547692">
                  <a:extLst>
                    <a:ext uri="{9D8B030D-6E8A-4147-A177-3AD203B41FA5}">
                      <a16:colId xmlns:a16="http://schemas.microsoft.com/office/drawing/2014/main" val="20010"/>
                    </a:ext>
                  </a:extLst>
                </a:gridCol>
                <a:gridCol w="547692">
                  <a:extLst>
                    <a:ext uri="{9D8B030D-6E8A-4147-A177-3AD203B41FA5}">
                      <a16:colId xmlns:a16="http://schemas.microsoft.com/office/drawing/2014/main" val="20011"/>
                    </a:ext>
                  </a:extLst>
                </a:gridCol>
                <a:gridCol w="547692">
                  <a:extLst>
                    <a:ext uri="{9D8B030D-6E8A-4147-A177-3AD203B41FA5}">
                      <a16:colId xmlns:a16="http://schemas.microsoft.com/office/drawing/2014/main" val="20012"/>
                    </a:ext>
                  </a:extLst>
                </a:gridCol>
                <a:gridCol w="547692">
                  <a:extLst>
                    <a:ext uri="{9D8B030D-6E8A-4147-A177-3AD203B41FA5}">
                      <a16:colId xmlns:a16="http://schemas.microsoft.com/office/drawing/2014/main" val="20013"/>
                    </a:ext>
                  </a:extLst>
                </a:gridCol>
                <a:gridCol w="547692">
                  <a:extLst>
                    <a:ext uri="{9D8B030D-6E8A-4147-A177-3AD203B41FA5}">
                      <a16:colId xmlns:a16="http://schemas.microsoft.com/office/drawing/2014/main" val="20014"/>
                    </a:ext>
                  </a:extLst>
                </a:gridCol>
              </a:tblGrid>
              <a:tr h="1509888">
                <a:tc>
                  <a:txBody>
                    <a:bodyPr/>
                    <a:lstStyle/>
                    <a:p>
                      <a:pPr algn="ctr">
                        <a:spcAft>
                          <a:spcPts val="0"/>
                        </a:spcAft>
                      </a:pPr>
                      <a:r>
                        <a:rPr lang="tr-TR" sz="1200" dirty="0">
                          <a:latin typeface="Times New Roman" panose="02020603050405020304" pitchFamily="18" charset="0"/>
                          <a:cs typeface="Times New Roman" panose="02020603050405020304" pitchFamily="18" charset="0"/>
                        </a:rPr>
                        <a:t>SIRA NO</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OKULUN ADI</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ÖĞRETMEN SAYISI</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DERSLİK</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OKUL ÖNCESİ</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1.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2.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3.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4.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5.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6.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7.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8. SINIF</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solidFill>
                            <a:srgbClr val="FF0000"/>
                          </a:solidFill>
                          <a:latin typeface="Times New Roman" panose="02020603050405020304" pitchFamily="18" charset="0"/>
                          <a:cs typeface="Times New Roman" panose="02020603050405020304" pitchFamily="18" charset="0"/>
                        </a:rPr>
                        <a:t>TOPLAM</a:t>
                      </a:r>
                      <a:endParaRPr lang="tr-TR" sz="1200" dirty="0">
                        <a:solidFill>
                          <a:srgbClr val="FF0000"/>
                        </a:solidFill>
                        <a:latin typeface="Times New Roman" panose="02020603050405020304" pitchFamily="18" charset="0"/>
                        <a:ea typeface="Times New Roman"/>
                        <a:cs typeface="Times New Roman" panose="02020603050405020304" pitchFamily="18" charset="0"/>
                      </a:endParaRPr>
                    </a:p>
                  </a:txBody>
                  <a:tcPr marL="44450" marR="44450" marT="0" marB="0" vert="vert270" anchor="ctr"/>
                </a:tc>
                <a:tc>
                  <a:txBody>
                    <a:bodyPr/>
                    <a:lstStyle/>
                    <a:p>
                      <a:pPr algn="ctr">
                        <a:spcAft>
                          <a:spcPts val="0"/>
                        </a:spcAft>
                      </a:pPr>
                      <a:r>
                        <a:rPr lang="tr-TR" sz="1200" dirty="0">
                          <a:latin typeface="Times New Roman" panose="02020603050405020304" pitchFamily="18" charset="0"/>
                          <a:cs typeface="Times New Roman" panose="02020603050405020304" pitchFamily="18" charset="0"/>
                        </a:rPr>
                        <a:t>YURT KAPASİTESİ</a:t>
                      </a:r>
                      <a:endParaRPr lang="tr-TR" sz="1200" dirty="0">
                        <a:latin typeface="Times New Roman" panose="02020603050405020304" pitchFamily="18" charset="0"/>
                        <a:ea typeface="Times New Roman"/>
                        <a:cs typeface="Times New Roman" panose="02020603050405020304" pitchFamily="18" charset="0"/>
                      </a:endParaRPr>
                    </a:p>
                  </a:txBody>
                  <a:tcPr marL="44450" marR="44450" marT="0" marB="0" vert="vert270" anchor="ctr"/>
                </a:tc>
                <a:extLst>
                  <a:ext uri="{0D108BD9-81ED-4DB2-BD59-A6C34878D82A}">
                    <a16:rowId xmlns:a16="http://schemas.microsoft.com/office/drawing/2014/main" val="10000"/>
                  </a:ext>
                </a:extLst>
              </a:tr>
              <a:tr h="638382">
                <a:tc>
                  <a:txBody>
                    <a:bodyPr/>
                    <a:lstStyle/>
                    <a:p>
                      <a:pPr algn="ctr">
                        <a:spcAft>
                          <a:spcPts val="0"/>
                        </a:spcAft>
                      </a:pPr>
                      <a:r>
                        <a:rPr lang="tr-TR" sz="1200" b="1">
                          <a:latin typeface="Times New Roman" panose="02020603050405020304" pitchFamily="18" charset="0"/>
                          <a:ea typeface="Times New Roman"/>
                          <a:cs typeface="Times New Roman" panose="02020603050405020304" pitchFamily="18" charset="0"/>
                        </a:rPr>
                        <a:t>1.</a:t>
                      </a:r>
                      <a:endParaRPr lang="tr-TR" sz="1200">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spcAft>
                          <a:spcPts val="0"/>
                        </a:spcAft>
                      </a:pPr>
                      <a:r>
                        <a:rPr lang="tr-TR" sz="1200" dirty="0">
                          <a:latin typeface="Times New Roman" panose="02020603050405020304" pitchFamily="18" charset="0"/>
                          <a:ea typeface="Times New Roman"/>
                          <a:cs typeface="Times New Roman" panose="02020603050405020304" pitchFamily="18" charset="0"/>
                        </a:rPr>
                        <a:t>Kaptanpaşa İzzet </a:t>
                      </a:r>
                      <a:r>
                        <a:rPr lang="tr-TR" sz="1200" dirty="0" err="1">
                          <a:latin typeface="Times New Roman" panose="02020603050405020304" pitchFamily="18" charset="0"/>
                          <a:ea typeface="Times New Roman"/>
                          <a:cs typeface="Times New Roman" panose="02020603050405020304" pitchFamily="18" charset="0"/>
                        </a:rPr>
                        <a:t>Akçal</a:t>
                      </a:r>
                      <a:r>
                        <a:rPr lang="tr-TR" sz="1200" dirty="0">
                          <a:latin typeface="Times New Roman" panose="02020603050405020304" pitchFamily="18" charset="0"/>
                          <a:ea typeface="Times New Roman"/>
                          <a:cs typeface="Times New Roman" panose="02020603050405020304" pitchFamily="18" charset="0"/>
                        </a:rPr>
                        <a:t> Y.B.O</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5</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17</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0</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4</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4</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6</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2</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13</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8</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13</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7</a:t>
                      </a:r>
                    </a:p>
                  </a:txBody>
                  <a:tcPr marL="44450" marR="44450" marT="0" marB="0" anchor="ctr"/>
                </a:tc>
                <a:tc>
                  <a:txBody>
                    <a:bodyPr/>
                    <a:lstStyle/>
                    <a:p>
                      <a:pPr algn="ctr">
                        <a:spcAft>
                          <a:spcPts val="0"/>
                        </a:spcAft>
                      </a:pPr>
                      <a:r>
                        <a:rPr lang="tr-TR" sz="1200" dirty="0">
                          <a:solidFill>
                            <a:srgbClr val="FF0000"/>
                          </a:solidFill>
                          <a:latin typeface="Times New Roman" panose="02020603050405020304" pitchFamily="18" charset="0"/>
                          <a:ea typeface="Times New Roman"/>
                          <a:cs typeface="Times New Roman" panose="02020603050405020304" pitchFamily="18" charset="0"/>
                        </a:rPr>
                        <a:t>57</a:t>
                      </a:r>
                    </a:p>
                  </a:txBody>
                  <a:tcPr marL="44450" marR="44450" marT="0" marB="0" anchor="ctr"/>
                </a:tc>
                <a:tc>
                  <a:txBody>
                    <a:bodyPr/>
                    <a:lstStyle/>
                    <a:p>
                      <a:pPr algn="ctr">
                        <a:spcAft>
                          <a:spcPts val="0"/>
                        </a:spcAft>
                      </a:pPr>
                      <a:r>
                        <a:rPr lang="tr-TR" sz="1200" dirty="0">
                          <a:latin typeface="Times New Roman" panose="02020603050405020304" pitchFamily="18" charset="0"/>
                          <a:ea typeface="Times New Roman"/>
                          <a:cs typeface="Times New Roman" panose="02020603050405020304" pitchFamily="18" charset="0"/>
                        </a:rPr>
                        <a:t>162</a:t>
                      </a:r>
                    </a:p>
                  </a:txBody>
                  <a:tcPr marL="44450" marR="44450" marT="0" marB="0" anchor="ctr"/>
                </a:tc>
                <a:extLst>
                  <a:ext uri="{0D108BD9-81ED-4DB2-BD59-A6C34878D82A}">
                    <a16:rowId xmlns:a16="http://schemas.microsoft.com/office/drawing/2014/main" val="10001"/>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700087" y="332656"/>
            <a:ext cx="7743825" cy="1128713"/>
          </a:xfrm>
        </p:spPr>
        <p:txBody>
          <a:bodyPr/>
          <a:lstStyle/>
          <a:p>
            <a:pPr algn="ctr" eaLnBrk="1" hangingPunct="1">
              <a:lnSpc>
                <a:spcPct val="90000"/>
              </a:lnSpc>
              <a:buFont typeface="Wingdings 2" pitchFamily="18" charset="2"/>
              <a:buNone/>
            </a:pPr>
            <a:endParaRPr lang="tr-TR" sz="2800" b="1" dirty="0">
              <a:solidFill>
                <a:srgbClr val="115964"/>
              </a:solidFill>
              <a:latin typeface="Times New Roman" panose="02020603050405020304" pitchFamily="18" charset="0"/>
              <a:cs typeface="Times New Roman" panose="02020603050405020304" pitchFamily="18" charset="0"/>
            </a:endParaRPr>
          </a:p>
          <a:p>
            <a:pPr algn="ctr" eaLnBrk="1" hangingPunct="1">
              <a:lnSpc>
                <a:spcPct val="90000"/>
              </a:lnSpc>
              <a:buFont typeface="Wingdings 2" pitchFamily="18" charset="2"/>
              <a:buNone/>
            </a:pPr>
            <a:r>
              <a:rPr lang="tr-TR" sz="2400" b="1" dirty="0">
                <a:latin typeface="Times New Roman" panose="02020603050405020304" pitchFamily="18" charset="0"/>
                <a:cs typeface="Times New Roman" panose="02020603050405020304" pitchFamily="18" charset="0"/>
              </a:rPr>
              <a:t>TAŞIMALI İLKÖĞRETİM</a:t>
            </a:r>
          </a:p>
          <a:p>
            <a:pPr marL="0" indent="0" algn="just" eaLnBrk="1" hangingPunct="1">
              <a:lnSpc>
                <a:spcPct val="90000"/>
              </a:lnSpc>
              <a:buNone/>
            </a:pPr>
            <a:r>
              <a:rPr lang="tr-TR" sz="1800" dirty="0">
                <a:latin typeface="Times New Roman" panose="02020603050405020304" pitchFamily="18" charset="0"/>
                <a:cs typeface="Times New Roman" panose="02020603050405020304" pitchFamily="18" charset="0"/>
              </a:rPr>
              <a:t>	Taşımalı eğitim uygulaması kapsamında,İlçe genelinde </a:t>
            </a:r>
            <a:r>
              <a:rPr lang="tr-TR" sz="1800" b="1" dirty="0">
                <a:latin typeface="Times New Roman" panose="02020603050405020304" pitchFamily="18" charset="0"/>
                <a:cs typeface="Times New Roman" panose="02020603050405020304" pitchFamily="18" charset="0"/>
              </a:rPr>
              <a:t>88</a:t>
            </a:r>
            <a:r>
              <a:rPr lang="tr-TR" sz="1800" dirty="0">
                <a:latin typeface="Times New Roman" panose="02020603050405020304" pitchFamily="18" charset="0"/>
                <a:cs typeface="Times New Roman" panose="02020603050405020304" pitchFamily="18" charset="0"/>
              </a:rPr>
              <a:t> bölgeden toplam </a:t>
            </a:r>
            <a:r>
              <a:rPr lang="tr-TR" sz="1800" b="1" dirty="0">
                <a:latin typeface="Times New Roman" panose="02020603050405020304" pitchFamily="18" charset="0"/>
                <a:cs typeface="Times New Roman" panose="02020603050405020304" pitchFamily="18" charset="0"/>
              </a:rPr>
              <a:t>616</a:t>
            </a:r>
            <a:r>
              <a:rPr lang="tr-TR" sz="1800" dirty="0">
                <a:latin typeface="Times New Roman" panose="02020603050405020304" pitchFamily="18" charset="0"/>
                <a:cs typeface="Times New Roman" panose="02020603050405020304" pitchFamily="18" charset="0"/>
              </a:rPr>
              <a:t> öğrenci </a:t>
            </a:r>
            <a:r>
              <a:rPr lang="tr-TR" sz="1800" b="1" dirty="0">
                <a:latin typeface="Times New Roman" panose="02020603050405020304" pitchFamily="18" charset="0"/>
                <a:cs typeface="Times New Roman" panose="02020603050405020304" pitchFamily="18" charset="0"/>
              </a:rPr>
              <a:t>62</a:t>
            </a:r>
            <a:r>
              <a:rPr lang="tr-TR" sz="1800" dirty="0">
                <a:latin typeface="Times New Roman" panose="02020603050405020304" pitchFamily="18" charset="0"/>
                <a:cs typeface="Times New Roman" panose="02020603050405020304" pitchFamily="18" charset="0"/>
              </a:rPr>
              <a:t> araçla </a:t>
            </a:r>
            <a:r>
              <a:rPr lang="tr-TR" sz="1800" b="1" dirty="0">
                <a:latin typeface="Times New Roman" panose="02020603050405020304" pitchFamily="18" charset="0"/>
                <a:cs typeface="Times New Roman" panose="02020603050405020304" pitchFamily="18" charset="0"/>
              </a:rPr>
              <a:t>14</a:t>
            </a:r>
            <a:r>
              <a:rPr lang="tr-TR" sz="1800" dirty="0">
                <a:latin typeface="Times New Roman" panose="02020603050405020304" pitchFamily="18" charset="0"/>
                <a:cs typeface="Times New Roman" panose="02020603050405020304" pitchFamily="18" charset="0"/>
              </a:rPr>
              <a:t> taşıma merkezi okuluna taşınmaktadır.   </a:t>
            </a:r>
          </a:p>
        </p:txBody>
      </p:sp>
      <p:graphicFrame>
        <p:nvGraphicFramePr>
          <p:cNvPr id="5" name="4 Tablo"/>
          <p:cNvGraphicFramePr>
            <a:graphicFrameLocks noGrp="1"/>
          </p:cNvGraphicFramePr>
          <p:nvPr>
            <p:extLst>
              <p:ext uri="{D42A27DB-BD31-4B8C-83A1-F6EECF244321}">
                <p14:modId xmlns:p14="http://schemas.microsoft.com/office/powerpoint/2010/main" val="1154245191"/>
              </p:ext>
            </p:extLst>
          </p:nvPr>
        </p:nvGraphicFramePr>
        <p:xfrm>
          <a:off x="1835696" y="2060848"/>
          <a:ext cx="6336705" cy="4475497"/>
        </p:xfrm>
        <a:graphic>
          <a:graphicData uri="http://schemas.openxmlformats.org/drawingml/2006/table">
            <a:tbl>
              <a:tblPr/>
              <a:tblGrid>
                <a:gridCol w="930310">
                  <a:extLst>
                    <a:ext uri="{9D8B030D-6E8A-4147-A177-3AD203B41FA5}">
                      <a16:colId xmlns:a16="http://schemas.microsoft.com/office/drawing/2014/main" val="20000"/>
                    </a:ext>
                  </a:extLst>
                </a:gridCol>
                <a:gridCol w="3039013">
                  <a:extLst>
                    <a:ext uri="{9D8B030D-6E8A-4147-A177-3AD203B41FA5}">
                      <a16:colId xmlns:a16="http://schemas.microsoft.com/office/drawing/2014/main" val="20001"/>
                    </a:ext>
                  </a:extLst>
                </a:gridCol>
                <a:gridCol w="2367382">
                  <a:extLst>
                    <a:ext uri="{9D8B030D-6E8A-4147-A177-3AD203B41FA5}">
                      <a16:colId xmlns:a16="http://schemas.microsoft.com/office/drawing/2014/main" val="20002"/>
                    </a:ext>
                  </a:extLst>
                </a:gridCol>
              </a:tblGrid>
              <a:tr h="673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SIRA 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OKULUN ADI</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TAŞINAN ÖĞRENCİ SAYISI</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MERKEZ ATATÜRK ORTAOKULU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2</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MADENLİ İLK-ORTAOKULU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rtl="0" fontAlgn="ctr"/>
                      <a:r>
                        <a:rPr lang="tr-TR" sz="1200" b="0" i="0" u="none" strike="noStrike">
                          <a:solidFill>
                            <a:srgbClr val="000000"/>
                          </a:solidFill>
                          <a:effectLst/>
                          <a:latin typeface="Times New Roman" panose="02020603050405020304" pitchFamily="18"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2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3</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İSHAKOĞLU İLKOKULU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4</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H.RÜŞTÜ ALTUNBAŞ ORTA 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5</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BÜYÜKKÖY İLK- ORTA 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6</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BEYAZSU İLK-ORTA 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rtl="0" fontAlgn="ctr"/>
                      <a:r>
                        <a:rPr lang="tr-TR" sz="1200" b="0" i="0" u="none" strike="noStrike">
                          <a:solidFill>
                            <a:srgbClr val="000000"/>
                          </a:solidFill>
                          <a:effectLst/>
                          <a:latin typeface="Times New Roman" panose="02020603050405020304" pitchFamily="18" charset="0"/>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7</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KAPTANPAŞA İZZET AKÇAL YİBO</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334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8</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HASAN YILMAZ İLKOKULU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393251018"/>
                  </a:ext>
                </a:extLst>
              </a:tr>
              <a:tr h="2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9</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KAPTANOĞLU İLKOKULU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2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10</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FİKRİ KEÇELİ İLKOKULU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a:solidFill>
                            <a:srgbClr val="000000"/>
                          </a:solidFill>
                          <a:effectLst/>
                          <a:latin typeface="Times New Roman" panose="02020603050405020304" pitchFamily="18" charset="0"/>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2"/>
                  </a:ext>
                </a:extLst>
              </a:tr>
              <a:tr h="343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ŞEHİT MUHAMMET AMBAR İMAM-HATİP ORTAOKULU</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3"/>
                  </a:ext>
                </a:extLst>
              </a:tr>
              <a:tr h="36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TOPLAM</a:t>
                      </a: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616</a:t>
                      </a: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4"/>
                  </a:ext>
                </a:extLst>
              </a:tr>
            </a:tbl>
          </a:graphicData>
        </a:graphic>
      </p:graphicFrame>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İçerik Yer Tutucusu"/>
          <p:cNvSpPr>
            <a:spLocks noGrp="1"/>
          </p:cNvSpPr>
          <p:nvPr>
            <p:ph idx="1"/>
          </p:nvPr>
        </p:nvSpPr>
        <p:spPr>
          <a:xfrm>
            <a:off x="500063" y="1000125"/>
            <a:ext cx="8229600" cy="1438275"/>
          </a:xfrm>
        </p:spPr>
        <p:txBody>
          <a:bodyPr/>
          <a:lstStyle/>
          <a:p>
            <a:pPr algn="ctr" eaLnBrk="1" hangingPunct="1">
              <a:buFont typeface="Wingdings 2" pitchFamily="18" charset="2"/>
              <a:buNone/>
            </a:pPr>
            <a:r>
              <a:rPr lang="tr-TR" sz="2800" b="1"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TAŞIMALI ORTAÖĞRETİM </a:t>
            </a:r>
          </a:p>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Taşımalı eğitim uygulaması kapsamında, İlçe genelinde </a:t>
            </a:r>
            <a:r>
              <a:rPr lang="tr-TR" sz="1800" b="1" dirty="0">
                <a:latin typeface="Times New Roman" panose="02020603050405020304" pitchFamily="18" charset="0"/>
                <a:cs typeface="Times New Roman" panose="02020603050405020304" pitchFamily="18" charset="0"/>
              </a:rPr>
              <a:t>48</a:t>
            </a:r>
            <a:r>
              <a:rPr lang="tr-TR" sz="1800" dirty="0">
                <a:latin typeface="Times New Roman" panose="02020603050405020304" pitchFamily="18" charset="0"/>
                <a:cs typeface="Times New Roman" panose="02020603050405020304" pitchFamily="18" charset="0"/>
              </a:rPr>
              <a:t> köy ve yerleşim biriminden toplam </a:t>
            </a:r>
            <a:r>
              <a:rPr lang="tr-TR" sz="1800" b="1" dirty="0">
                <a:latin typeface="Times New Roman" panose="02020603050405020304" pitchFamily="18" charset="0"/>
                <a:cs typeface="Times New Roman" panose="02020603050405020304" pitchFamily="18" charset="0"/>
              </a:rPr>
              <a:t>608</a:t>
            </a:r>
            <a:r>
              <a:rPr lang="tr-TR" sz="1800" dirty="0">
                <a:latin typeface="Times New Roman" panose="02020603050405020304" pitchFamily="18" charset="0"/>
                <a:cs typeface="Times New Roman" panose="02020603050405020304" pitchFamily="18" charset="0"/>
              </a:rPr>
              <a:t> öğrenci </a:t>
            </a:r>
            <a:r>
              <a:rPr lang="tr-TR" sz="1800" b="1" dirty="0">
                <a:latin typeface="Times New Roman" panose="02020603050405020304" pitchFamily="18" charset="0"/>
                <a:cs typeface="Times New Roman" panose="02020603050405020304" pitchFamily="18" charset="0"/>
              </a:rPr>
              <a:t>56</a:t>
            </a:r>
            <a:r>
              <a:rPr lang="tr-TR" sz="1800" dirty="0">
                <a:latin typeface="Times New Roman" panose="02020603050405020304" pitchFamily="18" charset="0"/>
                <a:cs typeface="Times New Roman" panose="02020603050405020304" pitchFamily="18" charset="0"/>
              </a:rPr>
              <a:t> araçla ilçe merkezinde bulunan </a:t>
            </a:r>
            <a:r>
              <a:rPr lang="tr-TR" sz="1800" b="1" dirty="0">
                <a:latin typeface="Times New Roman" panose="02020603050405020304" pitchFamily="18" charset="0"/>
                <a:cs typeface="Times New Roman" panose="02020603050405020304" pitchFamily="18" charset="0"/>
              </a:rPr>
              <a:t>8 </a:t>
            </a:r>
            <a:r>
              <a:rPr lang="tr-TR" sz="1800" dirty="0">
                <a:latin typeface="Times New Roman" panose="02020603050405020304" pitchFamily="18" charset="0"/>
                <a:cs typeface="Times New Roman" panose="02020603050405020304" pitchFamily="18" charset="0"/>
              </a:rPr>
              <a:t>Ortaöğretim Okullarına taşınmaktadır.</a:t>
            </a:r>
          </a:p>
        </p:txBody>
      </p:sp>
      <p:graphicFrame>
        <p:nvGraphicFramePr>
          <p:cNvPr id="6" name="5 Tablo"/>
          <p:cNvGraphicFramePr>
            <a:graphicFrameLocks noGrp="1"/>
          </p:cNvGraphicFramePr>
          <p:nvPr>
            <p:extLst>
              <p:ext uri="{D42A27DB-BD31-4B8C-83A1-F6EECF244321}">
                <p14:modId xmlns:p14="http://schemas.microsoft.com/office/powerpoint/2010/main" val="3193720262"/>
              </p:ext>
            </p:extLst>
          </p:nvPr>
        </p:nvGraphicFramePr>
        <p:xfrm>
          <a:off x="1835696" y="2492896"/>
          <a:ext cx="6048671" cy="4199091"/>
        </p:xfrm>
        <a:graphic>
          <a:graphicData uri="http://schemas.openxmlformats.org/drawingml/2006/table">
            <a:tbl>
              <a:tblPr/>
              <a:tblGrid>
                <a:gridCol w="1095114">
                  <a:extLst>
                    <a:ext uri="{9D8B030D-6E8A-4147-A177-3AD203B41FA5}">
                      <a16:colId xmlns:a16="http://schemas.microsoft.com/office/drawing/2014/main" val="20000"/>
                    </a:ext>
                  </a:extLst>
                </a:gridCol>
                <a:gridCol w="2642876">
                  <a:extLst>
                    <a:ext uri="{9D8B030D-6E8A-4147-A177-3AD203B41FA5}">
                      <a16:colId xmlns:a16="http://schemas.microsoft.com/office/drawing/2014/main" val="20001"/>
                    </a:ext>
                  </a:extLst>
                </a:gridCol>
                <a:gridCol w="2310681">
                  <a:extLst>
                    <a:ext uri="{9D8B030D-6E8A-4147-A177-3AD203B41FA5}">
                      <a16:colId xmlns:a16="http://schemas.microsoft.com/office/drawing/2014/main" val="20002"/>
                    </a:ext>
                  </a:extLst>
                </a:gridCol>
              </a:tblGrid>
              <a:tr h="719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SIRA 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OKULUN ADI</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TAŞINAN ÖĞRENCİ SAYISI</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46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1</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ÇAYELİ HACI AHİ MESLEKİ VE TEKNİK AN. LİSESİ</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5093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2</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AHİ DENİZCİLİK ANADOLU MESLEK LİSESİ</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52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331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3</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AH-Nİ ANADOLU LİSESİ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130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39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4</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BARBAROS TEKNİK VE EML</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39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5</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ANADOLU İMAM-HATİP LİSESİ</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339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6</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KIZ TEKNİK VE MESLEK LİSESİ</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339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7</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ÇAYELİ  ANADOLU LİSESİ</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346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8</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ÇAYELİ KIZ ANADOLU İMAM-HATİP LİSESİ</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2987286036"/>
                  </a:ext>
                </a:extLst>
              </a:tr>
              <a:tr h="331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TOPLAM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608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10"/>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268760"/>
          </a:xfrm>
          <a:prstGeom prst="rect">
            <a:avLst/>
          </a:prstGeom>
        </p:spPr>
      </p:pic>
    </p:spTree>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İçerik Yer Tutucusu"/>
          <p:cNvSpPr>
            <a:spLocks noGrp="1"/>
          </p:cNvSpPr>
          <p:nvPr>
            <p:ph idx="1"/>
          </p:nvPr>
        </p:nvSpPr>
        <p:spPr>
          <a:xfrm>
            <a:off x="500063" y="1196752"/>
            <a:ext cx="8229600" cy="1438275"/>
          </a:xfrm>
        </p:spPr>
        <p:txBody>
          <a:bodyPr/>
          <a:lstStyle/>
          <a:p>
            <a:pPr algn="ctr" eaLnBrk="1" hangingPunct="1">
              <a:buFont typeface="Wingdings 2" pitchFamily="18" charset="2"/>
              <a:buNone/>
            </a:pPr>
            <a:r>
              <a:rPr lang="tr-TR" sz="2800" b="1"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TAŞIMALI ÖZEL EĞİTİM OKULU </a:t>
            </a:r>
          </a:p>
          <a:p>
            <a:pPr algn="ctr" eaLnBrk="1" hangingPunct="1">
              <a:buFont typeface="Wingdings 2" pitchFamily="18" charset="2"/>
              <a:buNone/>
            </a:pPr>
            <a:endParaRPr lang="tr-TR" sz="2400" b="1" dirty="0">
              <a:latin typeface="Times New Roman" panose="02020603050405020304" pitchFamily="18" charset="0"/>
              <a:cs typeface="Times New Roman" panose="02020603050405020304" pitchFamily="18" charset="0"/>
            </a:endParaRPr>
          </a:p>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Taşımalı eğitim uygulaması kapsamında, İlçe genelinde </a:t>
            </a:r>
            <a:r>
              <a:rPr lang="tr-TR" sz="1800" b="1" dirty="0">
                <a:latin typeface="Times New Roman" panose="02020603050405020304" pitchFamily="18" charset="0"/>
                <a:cs typeface="Times New Roman" panose="02020603050405020304" pitchFamily="18" charset="0"/>
              </a:rPr>
              <a:t>12</a:t>
            </a:r>
            <a:r>
              <a:rPr lang="tr-TR" sz="1800" dirty="0">
                <a:latin typeface="Times New Roman" panose="02020603050405020304" pitchFamily="18" charset="0"/>
                <a:cs typeface="Times New Roman" panose="02020603050405020304" pitchFamily="18" charset="0"/>
              </a:rPr>
              <a:t> köy ve yerleşim biriminden toplam </a:t>
            </a:r>
            <a:r>
              <a:rPr lang="tr-TR" sz="1800" b="1" dirty="0">
                <a:latin typeface="Times New Roman" panose="02020603050405020304" pitchFamily="18" charset="0"/>
                <a:cs typeface="Times New Roman" panose="02020603050405020304" pitchFamily="18" charset="0"/>
              </a:rPr>
              <a:t>54</a:t>
            </a:r>
            <a:r>
              <a:rPr lang="tr-TR" sz="1800" dirty="0">
                <a:latin typeface="Times New Roman" panose="02020603050405020304" pitchFamily="18" charset="0"/>
                <a:cs typeface="Times New Roman" panose="02020603050405020304" pitchFamily="18" charset="0"/>
              </a:rPr>
              <a:t> öğrenci </a:t>
            </a:r>
            <a:r>
              <a:rPr lang="tr-TR" sz="1800" b="1" dirty="0">
                <a:latin typeface="Times New Roman" panose="02020603050405020304" pitchFamily="18" charset="0"/>
                <a:cs typeface="Times New Roman" panose="02020603050405020304" pitchFamily="18" charset="0"/>
              </a:rPr>
              <a:t>5</a:t>
            </a:r>
            <a:r>
              <a:rPr lang="tr-TR" sz="1800" dirty="0">
                <a:latin typeface="Times New Roman" panose="02020603050405020304" pitchFamily="18" charset="0"/>
                <a:cs typeface="Times New Roman" panose="02020603050405020304" pitchFamily="18" charset="0"/>
              </a:rPr>
              <a:t> araçla Aşıklar köyünde bulunan Özel Eğitim Okuluna taşınmaktadır.</a:t>
            </a:r>
          </a:p>
        </p:txBody>
      </p:sp>
      <p:graphicFrame>
        <p:nvGraphicFramePr>
          <p:cNvPr id="6" name="5 Tablo"/>
          <p:cNvGraphicFramePr>
            <a:graphicFrameLocks noGrp="1"/>
          </p:cNvGraphicFramePr>
          <p:nvPr>
            <p:extLst>
              <p:ext uri="{D42A27DB-BD31-4B8C-83A1-F6EECF244321}">
                <p14:modId xmlns:p14="http://schemas.microsoft.com/office/powerpoint/2010/main" val="4052683692"/>
              </p:ext>
            </p:extLst>
          </p:nvPr>
        </p:nvGraphicFramePr>
        <p:xfrm>
          <a:off x="1115616" y="3501008"/>
          <a:ext cx="7488832" cy="1856673"/>
        </p:xfrm>
        <a:graphic>
          <a:graphicData uri="http://schemas.openxmlformats.org/drawingml/2006/table">
            <a:tbl>
              <a:tblPr/>
              <a:tblGrid>
                <a:gridCol w="1368152">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7593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SIRA 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OKULUN ADI</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TAŞINAN ÖĞRENCİ SAYISI</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58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AŞIKLAR ÖZEL EĞİTİM OKULU 1. VE 2. KADEME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54</a:t>
                      </a:r>
                    </a:p>
                    <a:p>
                      <a:pPr algn="ctr" fontAlgn="b"/>
                      <a:endParaRPr lang="tr-T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4940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TOPLAM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54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10"/>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268760"/>
          </a:xfrm>
          <a:prstGeom prst="rect">
            <a:avLst/>
          </a:prstGeom>
        </p:spPr>
      </p:pic>
    </p:spTree>
    <p:extLst>
      <p:ext uri="{BB962C8B-B14F-4D97-AF65-F5344CB8AC3E}">
        <p14:creationId xmlns:p14="http://schemas.microsoft.com/office/powerpoint/2010/main" val="571661208"/>
      </p:ext>
    </p:extLst>
  </p:cSld>
  <p:clrMapOvr>
    <a:masterClrMapping/>
  </p:clrMapOvr>
  <p:transition>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642938" y="1285875"/>
            <a:ext cx="8286750" cy="5000625"/>
          </a:xfrm>
        </p:spPr>
        <p:txBody>
          <a:bodyPr/>
          <a:lstStyle/>
          <a:p>
            <a:pPr algn="ctr" eaLnBrk="1" hangingPunct="1">
              <a:buFont typeface="Wingdings 2" pitchFamily="18" charset="2"/>
              <a:buNone/>
            </a:pPr>
            <a:r>
              <a:rPr lang="tr-TR" sz="2400" b="1" dirty="0">
                <a:latin typeface="Times New Roman" panose="02020603050405020304" pitchFamily="18" charset="0"/>
                <a:cs typeface="Times New Roman" panose="02020603050405020304" pitchFamily="18" charset="0"/>
              </a:rPr>
              <a:t>RECEP TAYYİP ERDOĞAN ÜNİVERSİTESİ EĞİTİM FAKÜLTESİ</a:t>
            </a:r>
          </a:p>
          <a:p>
            <a:pPr algn="ctr" eaLnBrk="1" hangingPunct="1">
              <a:buFont typeface="Wingdings 2" pitchFamily="18" charset="2"/>
              <a:buNone/>
            </a:pPr>
            <a:endParaRPr lang="tr-TR" sz="1800" b="1" dirty="0">
              <a:latin typeface="Arial Black" pitchFamily="34" charset="0"/>
            </a:endParaRPr>
          </a:p>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Eğitim Fakültesi 01.09.1997 tarihinde Karadeniz Teknik Üniversitesine bağlı olarak kurulmuştur. 17 Mart 2006 tarihinde Rize Üniversitesinin kurulmasıyla Fakültemiz Rize Üniversitesine devredilmiştir.   Rize Üniversitesinin ismi, 11 Nisan 2012 tarihinde Recep Tayyip Erdoğan Üniversitesi adını almıştır. Fakültemiz halen Recep Tayyip Erdoğan Üniversitesi Eğitim Fakültesi olarak Eğitim-Öğretim Faaliyetlerini sürdürmektedir. </a:t>
            </a:r>
          </a:p>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2020-2021 Eğitim-Öğretim yılı itibariyle Sınıf Öğretmenliği, İlköğretim Matematik Öğretmenliği,Fen Bilgisi Öğretmenliği,Sosyal Bilgisi Öğretmenliği,Türkçe Öğretmenliği,Bilgisayar ve Öğretim Teknolojileri Öğretmenliği, Resim-İş Öğretmenliği ve Rehberlik ve Psikolojik Danışmanlık Programlarında toplam 1515 öğrenci bulunmaktadır.</a:t>
            </a:r>
          </a:p>
          <a:p>
            <a:pPr algn="just" eaLnBrk="1" hangingPunct="1"/>
            <a:endParaRPr lang="tr-TR" sz="1200" dirty="0">
              <a:latin typeface="Verdana"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285875"/>
          </a:xfrm>
          <a:prstGeom prst="rect">
            <a:avLst/>
          </a:prstGeom>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extLst>
              <p:ext uri="{D42A27DB-BD31-4B8C-83A1-F6EECF244321}">
                <p14:modId xmlns:p14="http://schemas.microsoft.com/office/powerpoint/2010/main" val="4247982051"/>
              </p:ext>
            </p:extLst>
          </p:nvPr>
        </p:nvGraphicFramePr>
        <p:xfrm>
          <a:off x="1907704" y="2036763"/>
          <a:ext cx="5760640" cy="3936781"/>
        </p:xfrm>
        <a:graphic>
          <a:graphicData uri="http://schemas.openxmlformats.org/drawingml/2006/table">
            <a:tbl>
              <a:tblPr/>
              <a:tblGrid>
                <a:gridCol w="1576196">
                  <a:extLst>
                    <a:ext uri="{9D8B030D-6E8A-4147-A177-3AD203B41FA5}">
                      <a16:colId xmlns:a16="http://schemas.microsoft.com/office/drawing/2014/main" val="20000"/>
                    </a:ext>
                  </a:extLst>
                </a:gridCol>
                <a:gridCol w="123211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37779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AKADEMİK PERSONEL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5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KADRO ÜNVANI</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ERKEK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KADIN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TOPLAM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PROF.DR.</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DOÇ.DR</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DR. ÖĞR. ÜYESİ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ÖĞR.GÖR..DR.</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ÖĞR.GÖR.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6"/>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ARŞ.GÖR.DR.</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300217">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ARŞ.GÖR.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206870">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endParaRPr kumimoji="0" lang="tr-TR" sz="12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endParaRPr kumimoji="0" lang="tr-TR" sz="12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endParaRPr kumimoji="0" lang="tr-TR" sz="12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383702">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TOPLAM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48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45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tab pos="3252788" algn="l"/>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93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bl>
          </a:graphicData>
        </a:graphic>
      </p:graphicFrame>
      <p:sp>
        <p:nvSpPr>
          <p:cNvPr id="20546" name="6 Metin kutusu"/>
          <p:cNvSpPr txBox="1">
            <a:spLocks noChangeArrowheads="1"/>
          </p:cNvSpPr>
          <p:nvPr/>
        </p:nvSpPr>
        <p:spPr bwMode="auto">
          <a:xfrm>
            <a:off x="1785938" y="928688"/>
            <a:ext cx="5786437" cy="1108075"/>
          </a:xfrm>
          <a:prstGeom prst="rect">
            <a:avLst/>
          </a:prstGeom>
          <a:noFill/>
          <a:ln w="9525">
            <a:noFill/>
            <a:miter lim="800000"/>
            <a:headEnd/>
            <a:tailEnd/>
          </a:ln>
        </p:spPr>
        <p:txBody>
          <a:bodyPr>
            <a:spAutoFit/>
          </a:bodyPr>
          <a:lstStyle/>
          <a:p>
            <a:pPr algn="ctr"/>
            <a:r>
              <a:rPr lang="tr-TR" sz="2400" b="1" dirty="0">
                <a:latin typeface="Times New Roman" panose="02020603050405020304" pitchFamily="18" charset="0"/>
                <a:cs typeface="Times New Roman" panose="02020603050405020304" pitchFamily="18" charset="0"/>
              </a:rPr>
              <a:t>EĞİTİM FAKÜLTESİ PERSONEL DURUMU</a:t>
            </a:r>
          </a:p>
          <a:p>
            <a:endParaRPr lang="tr-TR" dirty="0">
              <a:latin typeface="Constantia"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761701514"/>
              </p:ext>
            </p:extLst>
          </p:nvPr>
        </p:nvGraphicFramePr>
        <p:xfrm>
          <a:off x="1476375" y="3645025"/>
          <a:ext cx="6335987" cy="2808310"/>
        </p:xfrm>
        <a:graphic>
          <a:graphicData uri="http://schemas.openxmlformats.org/drawingml/2006/table">
            <a:tbl>
              <a:tblPr/>
              <a:tblGrid>
                <a:gridCol w="1861196">
                  <a:extLst>
                    <a:ext uri="{9D8B030D-6E8A-4147-A177-3AD203B41FA5}">
                      <a16:colId xmlns:a16="http://schemas.microsoft.com/office/drawing/2014/main" val="20000"/>
                    </a:ext>
                  </a:extLst>
                </a:gridCol>
                <a:gridCol w="2288546">
                  <a:extLst>
                    <a:ext uri="{9D8B030D-6E8A-4147-A177-3AD203B41FA5}">
                      <a16:colId xmlns:a16="http://schemas.microsoft.com/office/drawing/2014/main" val="20001"/>
                    </a:ext>
                  </a:extLst>
                </a:gridCol>
                <a:gridCol w="2186245">
                  <a:extLst>
                    <a:ext uri="{9D8B030D-6E8A-4147-A177-3AD203B41FA5}">
                      <a16:colId xmlns:a16="http://schemas.microsoft.com/office/drawing/2014/main" val="20002"/>
                    </a:ext>
                  </a:extLst>
                </a:gridCol>
              </a:tblGrid>
              <a:tr h="455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YURDUN BÖLÜMÜ</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41566" marR="41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KAPASİTESİ</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MEVCUT ÖĞRENCİ SAYISI</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2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A Blok (Erkek)</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202</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202</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2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B Blok (Kız)</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230</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230</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2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C Blok (Kız)</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150</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150</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3 ADET ÖZEL YURT</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257</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125</a:t>
                      </a: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09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TOPLAM</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839</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707</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41566" marR="415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1532" name="Rectangle 1"/>
          <p:cNvSpPr>
            <a:spLocks noChangeArrowheads="1"/>
          </p:cNvSpPr>
          <p:nvPr/>
        </p:nvSpPr>
        <p:spPr bwMode="auto">
          <a:xfrm>
            <a:off x="468313" y="1757193"/>
            <a:ext cx="7920037" cy="1446550"/>
          </a:xfrm>
          <a:prstGeom prst="rect">
            <a:avLst/>
          </a:prstGeom>
          <a:noFill/>
          <a:ln w="9525">
            <a:noFill/>
            <a:miter lim="800000"/>
            <a:headEnd/>
            <a:tailEnd/>
          </a:ln>
        </p:spPr>
        <p:txBody>
          <a:bodyPr anchor="ctr">
            <a:spAutoFit/>
          </a:bodyPr>
          <a:lstStyle/>
          <a:p>
            <a:pPr indent="449263" algn="just" eaLnBrk="0" hangingPunct="0"/>
            <a:r>
              <a:rPr lang="tr-TR" dirty="0">
                <a:latin typeface="Times New Roman" panose="02020603050405020304" pitchFamily="18" charset="0"/>
                <a:cs typeface="Times New Roman" panose="02020603050405020304" pitchFamily="18" charset="0"/>
              </a:rPr>
              <a:t>Eğitim fakültesinde okuyan öğrencilerin bir kısmı </a:t>
            </a:r>
            <a:r>
              <a:rPr lang="tr-TR" b="1" dirty="0">
                <a:latin typeface="Times New Roman" panose="02020603050405020304" pitchFamily="18" charset="0"/>
                <a:cs typeface="Times New Roman" panose="02020603050405020304" pitchFamily="18" charset="0"/>
              </a:rPr>
              <a:t>582 </a:t>
            </a:r>
            <a:r>
              <a:rPr lang="tr-TR" dirty="0">
                <a:latin typeface="Times New Roman" panose="02020603050405020304" pitchFamily="18" charset="0"/>
                <a:cs typeface="Times New Roman" panose="02020603050405020304" pitchFamily="18" charset="0"/>
              </a:rPr>
              <a:t>kişi kapasiteli (</a:t>
            </a:r>
            <a:r>
              <a:rPr lang="tr-TR" b="1" dirty="0">
                <a:latin typeface="Times New Roman" panose="02020603050405020304" pitchFamily="18" charset="0"/>
                <a:cs typeface="Times New Roman" panose="02020603050405020304" pitchFamily="18" charset="0"/>
              </a:rPr>
              <a:t>380</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Kız-202 Erkek</a:t>
            </a:r>
            <a:r>
              <a:rPr lang="tr-TR" dirty="0">
                <a:latin typeface="Times New Roman" panose="02020603050405020304" pitchFamily="18" charset="0"/>
                <a:cs typeface="Times New Roman" panose="02020603050405020304" pitchFamily="18" charset="0"/>
              </a:rPr>
              <a:t>) YURT-KUR’ a ait Ahmet Mesut Yılmaz öğrenci yurdunda, geri kalanı ise özel yurt, pansiyon ve evlerde kalmaktadır. </a:t>
            </a:r>
          </a:p>
          <a:p>
            <a:pPr indent="449263" algn="just" eaLnBrk="0" hangingPunct="0"/>
            <a:endParaRPr lang="tr-TR" sz="1600" dirty="0"/>
          </a:p>
          <a:p>
            <a:pPr indent="449263" eaLnBrk="0" hangingPunct="0"/>
            <a:endParaRPr lang="tr-TR" dirty="0"/>
          </a:p>
        </p:txBody>
      </p:sp>
      <p:sp>
        <p:nvSpPr>
          <p:cNvPr id="21533" name="6 Dikdörtgen"/>
          <p:cNvSpPr>
            <a:spLocks noChangeArrowheads="1"/>
          </p:cNvSpPr>
          <p:nvPr/>
        </p:nvSpPr>
        <p:spPr bwMode="auto">
          <a:xfrm>
            <a:off x="900113" y="2924175"/>
            <a:ext cx="7200900" cy="923330"/>
          </a:xfrm>
          <a:prstGeom prst="rect">
            <a:avLst/>
          </a:prstGeom>
          <a:noFill/>
          <a:ln w="9525">
            <a:noFill/>
            <a:miter lim="800000"/>
            <a:headEnd/>
            <a:tailEnd/>
          </a:ln>
        </p:spPr>
        <p:txBody>
          <a:bodyPr>
            <a:spAutoFit/>
          </a:bodyPr>
          <a:lstStyle/>
          <a:p>
            <a:pPr indent="449263" algn="ctr" eaLnBrk="0" hangingPunct="0"/>
            <a:r>
              <a:rPr lang="tr-TR" b="1" dirty="0">
                <a:latin typeface="Times New Roman" panose="02020603050405020304" pitchFamily="18" charset="0"/>
                <a:cs typeface="Times New Roman" panose="02020603050405020304" pitchFamily="18" charset="0"/>
              </a:rPr>
              <a:t>GENÇLİK VE SPOR BAKANLIĞI ÇAYELİ AHMET MESUT YILMAZ YURT MÜDÜRLÜĞÜ</a:t>
            </a:r>
            <a:endParaRPr lang="tr-TR" dirty="0">
              <a:latin typeface="Times New Roman" panose="02020603050405020304" pitchFamily="18" charset="0"/>
              <a:cs typeface="Times New Roman" panose="02020603050405020304" pitchFamily="18" charset="0"/>
            </a:endParaRPr>
          </a:p>
          <a:p>
            <a:pPr indent="449263" algn="just" eaLnBrk="0" hangingPunct="0"/>
            <a:endParaRPr lang="tr-TR" dirty="0"/>
          </a:p>
        </p:txBody>
      </p:sp>
      <p:sp>
        <p:nvSpPr>
          <p:cNvPr id="21534" name="8 Dikdörtgen"/>
          <p:cNvSpPr>
            <a:spLocks noChangeArrowheads="1"/>
          </p:cNvSpPr>
          <p:nvPr/>
        </p:nvSpPr>
        <p:spPr bwMode="auto">
          <a:xfrm>
            <a:off x="1187450" y="931862"/>
            <a:ext cx="6769100" cy="461665"/>
          </a:xfrm>
          <a:prstGeom prst="rect">
            <a:avLst/>
          </a:prstGeom>
          <a:noFill/>
          <a:ln w="9525">
            <a:noFill/>
            <a:miter lim="800000"/>
            <a:headEnd/>
            <a:tailEnd/>
          </a:ln>
        </p:spPr>
        <p:txBody>
          <a:bodyPr>
            <a:spAutoFit/>
          </a:bodyPr>
          <a:lstStyle/>
          <a:p>
            <a:pPr indent="449263" algn="ctr"/>
            <a:r>
              <a:rPr lang="tr-TR" sz="2400" b="1" dirty="0">
                <a:latin typeface="Times New Roman" panose="02020603050405020304" pitchFamily="18" charset="0"/>
                <a:cs typeface="Times New Roman" panose="02020603050405020304" pitchFamily="18" charset="0"/>
              </a:rPr>
              <a:t>YÜKSEK ÖĞRENİM ÖĞRENCİ YURTLARI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2063384" y="16808"/>
            <a:ext cx="7056438" cy="1368425"/>
          </a:xfrm>
        </p:spPr>
        <p:txBody>
          <a:bodyPr/>
          <a:lstStyle/>
          <a:p>
            <a:r>
              <a:rPr lang="tr-TR" sz="2400" b="1" dirty="0">
                <a:solidFill>
                  <a:schemeClr val="tx1"/>
                </a:solidFill>
                <a:latin typeface="Times New Roman" panose="02020603050405020304" pitchFamily="18" charset="0"/>
                <a:cs typeface="Times New Roman" panose="02020603050405020304" pitchFamily="18" charset="0"/>
              </a:rPr>
              <a:t> TARIM VE ORMAN (Ocak-Haziran 2021) </a:t>
            </a:r>
            <a:br>
              <a:rPr lang="tr-TR" sz="5400" dirty="0"/>
            </a:br>
            <a:endParaRPr lang="tr-TR" dirty="0"/>
          </a:p>
        </p:txBody>
      </p:sp>
      <p:sp>
        <p:nvSpPr>
          <p:cNvPr id="22531" name="2 İçerik Yer Tutucusu"/>
          <p:cNvSpPr>
            <a:spLocks noGrp="1"/>
          </p:cNvSpPr>
          <p:nvPr>
            <p:ph idx="1"/>
          </p:nvPr>
        </p:nvSpPr>
        <p:spPr>
          <a:xfrm>
            <a:off x="642938" y="701020"/>
            <a:ext cx="8177212" cy="1800225"/>
          </a:xfrm>
        </p:spPr>
        <p:txBody>
          <a:bodyPr/>
          <a:lstStyle/>
          <a:p>
            <a:pPr algn="just">
              <a:buFont typeface="Wingdings 2" pitchFamily="18" charset="2"/>
              <a:buNone/>
            </a:pPr>
            <a:r>
              <a:rPr lang="tr-TR" sz="1400" b="1" dirty="0"/>
              <a:t>                   </a:t>
            </a:r>
            <a:r>
              <a:rPr lang="tr-TR" sz="1800" b="1" dirty="0">
                <a:latin typeface="Times New Roman" panose="02020603050405020304" pitchFamily="18" charset="0"/>
                <a:cs typeface="Times New Roman" panose="02020603050405020304" pitchFamily="18" charset="0"/>
              </a:rPr>
              <a:t>İLÇEDE TARIMSAL YAPI:</a:t>
            </a:r>
          </a:p>
          <a:p>
            <a:pPr algn="just">
              <a:buFont typeface="Wingdings 2" pitchFamily="18" charset="2"/>
              <a:buNone/>
            </a:pPr>
            <a:r>
              <a:rPr lang="tr-TR" sz="1600" dirty="0">
                <a:latin typeface="Times New Roman" panose="02020603050405020304" pitchFamily="18" charset="0"/>
                <a:cs typeface="Times New Roman" panose="02020603050405020304" pitchFamily="18" charset="0"/>
              </a:rPr>
              <a:t>           	İlçemizde tarıma elverişli arazilerin  %90’ı çay bitkisi ile kaplı olduğundan dolayı halkın temel geçim kaynağını çay oluşturmaktadır.</a:t>
            </a:r>
          </a:p>
          <a:p>
            <a:pPr algn="just">
              <a:buFont typeface="Wingdings 2" pitchFamily="18" charset="2"/>
              <a:buNone/>
            </a:pPr>
            <a:r>
              <a:rPr lang="tr-TR" sz="1600" dirty="0">
                <a:latin typeface="Times New Roman" panose="02020603050405020304" pitchFamily="18" charset="0"/>
                <a:cs typeface="Times New Roman" panose="02020603050405020304" pitchFamily="18" charset="0"/>
              </a:rPr>
              <a:t>      	Sebze ve meyve üretimi aile ihtiyacına yönelik olup ticari boyutu </a:t>
            </a:r>
            <a:r>
              <a:rPr lang="tr-TR" sz="1600" dirty="0" err="1">
                <a:latin typeface="Times New Roman" panose="02020603050405020304" pitchFamily="18" charset="0"/>
                <a:cs typeface="Times New Roman" panose="02020603050405020304" pitchFamily="18" charset="0"/>
              </a:rPr>
              <a:t>yoktur.Ancak,son</a:t>
            </a:r>
            <a:r>
              <a:rPr lang="tr-TR" sz="1600" dirty="0">
                <a:latin typeface="Times New Roman" panose="02020603050405020304" pitchFamily="18" charset="0"/>
                <a:cs typeface="Times New Roman" panose="02020603050405020304" pitchFamily="18" charset="0"/>
              </a:rPr>
              <a:t> yıllarda ticari anlamda kivi üretimi yapılmaktadır.</a:t>
            </a:r>
          </a:p>
          <a:p>
            <a:pPr algn="just">
              <a:buFont typeface="Wingdings 2" pitchFamily="18" charset="2"/>
              <a:buNone/>
            </a:pPr>
            <a:r>
              <a:rPr lang="tr-TR" sz="1600" dirty="0">
                <a:latin typeface="Times New Roman" panose="02020603050405020304" pitchFamily="18" charset="0"/>
                <a:cs typeface="Times New Roman" panose="02020603050405020304" pitchFamily="18" charset="0"/>
              </a:rPr>
              <a:t>         	Hayvancılık  ise  aile ihtiyacına yönelik olarak yapılmaktadır.</a:t>
            </a:r>
          </a:p>
          <a:p>
            <a:pPr algn="just">
              <a:buFont typeface="Wingdings 2" pitchFamily="18" charset="2"/>
              <a:buNone/>
            </a:pPr>
            <a:r>
              <a:rPr lang="tr-TR" sz="1600" dirty="0">
                <a:latin typeface="Times New Roman" panose="02020603050405020304" pitchFamily="18" charset="0"/>
                <a:cs typeface="Times New Roman" panose="02020603050405020304" pitchFamily="18" charset="0"/>
              </a:rPr>
              <a:t>        	Çay üreticilerine ait çay bahçeleri, Çay-Kur Genel Müdürlüğü tarafından tespit edilerek müstahsiller  adına ruhsatlandırılmıştır.</a:t>
            </a:r>
          </a:p>
          <a:p>
            <a:endParaRPr lang="tr-TR" sz="1200" dirty="0">
              <a:latin typeface="Arial" pitchFamily="34" charset="0"/>
              <a:cs typeface="Arial" pitchFamily="34" charset="0"/>
            </a:endParaRPr>
          </a:p>
        </p:txBody>
      </p:sp>
      <p:graphicFrame>
        <p:nvGraphicFramePr>
          <p:cNvPr id="6" name="5 Tablo"/>
          <p:cNvGraphicFramePr>
            <a:graphicFrameLocks noGrp="1"/>
          </p:cNvGraphicFramePr>
          <p:nvPr>
            <p:extLst>
              <p:ext uri="{D42A27DB-BD31-4B8C-83A1-F6EECF244321}">
                <p14:modId xmlns:p14="http://schemas.microsoft.com/office/powerpoint/2010/main" val="2774472306"/>
              </p:ext>
            </p:extLst>
          </p:nvPr>
        </p:nvGraphicFramePr>
        <p:xfrm>
          <a:off x="1763688" y="2996952"/>
          <a:ext cx="6336704" cy="3743286"/>
        </p:xfrm>
        <a:graphic>
          <a:graphicData uri="http://schemas.openxmlformats.org/drawingml/2006/table">
            <a:tbl>
              <a:tblPr firstRow="1" bandRow="1">
                <a:tableStyleId>{5C22544A-7EE6-4342-B048-85BDC9FD1C3A}</a:tableStyleId>
              </a:tblPr>
              <a:tblGrid>
                <a:gridCol w="531450">
                  <a:extLst>
                    <a:ext uri="{9D8B030D-6E8A-4147-A177-3AD203B41FA5}">
                      <a16:colId xmlns:a16="http://schemas.microsoft.com/office/drawing/2014/main" val="20000"/>
                    </a:ext>
                  </a:extLst>
                </a:gridCol>
                <a:gridCol w="132523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375568">
                  <a:extLst>
                    <a:ext uri="{9D8B030D-6E8A-4147-A177-3AD203B41FA5}">
                      <a16:colId xmlns:a16="http://schemas.microsoft.com/office/drawing/2014/main" val="20005"/>
                    </a:ext>
                  </a:extLst>
                </a:gridCol>
              </a:tblGrid>
              <a:tr h="327555">
                <a:tc gridSpan="6">
                  <a:txBody>
                    <a:bodyPr/>
                    <a:lstStyle/>
                    <a:p>
                      <a:r>
                        <a:rPr lang="tr-TR" sz="1200" dirty="0">
                          <a:latin typeface="Times New Roman" panose="02020603050405020304" pitchFamily="18" charset="0"/>
                          <a:cs typeface="Times New Roman" panose="02020603050405020304" pitchFamily="18" charset="0"/>
                        </a:rPr>
                        <a:t>2021 Yılı</a:t>
                      </a:r>
                      <a:r>
                        <a:rPr lang="tr-TR" sz="1200" baseline="0" dirty="0">
                          <a:latin typeface="Times New Roman" panose="02020603050405020304" pitchFamily="18" charset="0"/>
                          <a:cs typeface="Times New Roman" panose="02020603050405020304" pitchFamily="18" charset="0"/>
                        </a:rPr>
                        <a:t> Özel Çay Fabrikalarına Ait Bilgiler (Ocak-Aralık)</a:t>
                      </a:r>
                      <a:endParaRPr lang="tr-TR" sz="1200" dirty="0">
                        <a:latin typeface="Times New Roman" panose="02020603050405020304" pitchFamily="18" charset="0"/>
                        <a:cs typeface="Times New Roman" panose="02020603050405020304" pitchFamily="18" charset="0"/>
                      </a:endParaRP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461485">
                <a:tc>
                  <a:txBody>
                    <a:bodyPr/>
                    <a:lstStyle/>
                    <a:p>
                      <a:r>
                        <a:rPr lang="tr-TR" sz="1200" dirty="0">
                          <a:latin typeface="Times New Roman" panose="02020603050405020304" pitchFamily="18" charset="0"/>
                          <a:cs typeface="Times New Roman" panose="02020603050405020304" pitchFamily="18" charset="0"/>
                        </a:rPr>
                        <a:t>S.NO</a:t>
                      </a:r>
                    </a:p>
                  </a:txBody>
                  <a:tcPr/>
                </a:tc>
                <a:tc>
                  <a:txBody>
                    <a:bodyPr/>
                    <a:lstStyle/>
                    <a:p>
                      <a:r>
                        <a:rPr lang="tr-TR" sz="1200" dirty="0">
                          <a:latin typeface="Times New Roman" panose="02020603050405020304" pitchFamily="18" charset="0"/>
                          <a:cs typeface="Times New Roman" panose="02020603050405020304" pitchFamily="18" charset="0"/>
                        </a:rPr>
                        <a:t>FABRIKA</a:t>
                      </a:r>
                      <a:r>
                        <a:rPr lang="tr-TR" sz="1200" baseline="0" dirty="0">
                          <a:latin typeface="Times New Roman" panose="02020603050405020304" pitchFamily="18" charset="0"/>
                          <a:cs typeface="Times New Roman" panose="02020603050405020304" pitchFamily="18" charset="0"/>
                        </a:rPr>
                        <a:t> ADI</a:t>
                      </a:r>
                      <a:endParaRPr lang="tr-TR" sz="1200" dirty="0">
                        <a:latin typeface="Times New Roman" panose="02020603050405020304" pitchFamily="18" charset="0"/>
                        <a:cs typeface="Times New Roman" panose="02020603050405020304" pitchFamily="18" charset="0"/>
                      </a:endParaRPr>
                    </a:p>
                  </a:txBody>
                  <a:tcPr/>
                </a:tc>
                <a:tc>
                  <a:txBody>
                    <a:bodyPr/>
                    <a:lstStyle/>
                    <a:p>
                      <a:r>
                        <a:rPr lang="tr-TR" sz="1200" dirty="0">
                          <a:latin typeface="Times New Roman" panose="02020603050405020304" pitchFamily="18" charset="0"/>
                          <a:cs typeface="Times New Roman" panose="02020603050405020304" pitchFamily="18" charset="0"/>
                        </a:rPr>
                        <a:t>PERSONEL </a:t>
                      </a:r>
                    </a:p>
                    <a:p>
                      <a:r>
                        <a:rPr lang="tr-TR" sz="1200" dirty="0">
                          <a:latin typeface="Times New Roman" panose="02020603050405020304" pitchFamily="18" charset="0"/>
                          <a:cs typeface="Times New Roman" panose="02020603050405020304" pitchFamily="18" charset="0"/>
                        </a:rPr>
                        <a:t>DAİMİ</a:t>
                      </a:r>
                    </a:p>
                  </a:txBody>
                  <a:tcPr/>
                </a:tc>
                <a:tc>
                  <a:txBody>
                    <a:bodyPr/>
                    <a:lstStyle/>
                    <a:p>
                      <a:r>
                        <a:rPr lang="tr-TR" sz="1200" dirty="0">
                          <a:latin typeface="Times New Roman" panose="02020603050405020304" pitchFamily="18" charset="0"/>
                          <a:cs typeface="Times New Roman" panose="02020603050405020304" pitchFamily="18" charset="0"/>
                        </a:rPr>
                        <a:t>PERSONEL</a:t>
                      </a:r>
                    </a:p>
                    <a:p>
                      <a:r>
                        <a:rPr lang="tr-TR" sz="1200" dirty="0">
                          <a:latin typeface="Times New Roman" panose="02020603050405020304" pitchFamily="18" charset="0"/>
                          <a:cs typeface="Times New Roman" panose="02020603050405020304" pitchFamily="18" charset="0"/>
                        </a:rPr>
                        <a:t>GEÇİCİ</a:t>
                      </a:r>
                    </a:p>
                  </a:txBody>
                  <a:tcPr/>
                </a:tc>
                <a:tc>
                  <a:txBody>
                    <a:bodyPr/>
                    <a:lstStyle/>
                    <a:p>
                      <a:r>
                        <a:rPr lang="tr-TR" sz="1200" dirty="0">
                          <a:latin typeface="Times New Roman" panose="02020603050405020304" pitchFamily="18" charset="0"/>
                          <a:cs typeface="Times New Roman" panose="02020603050405020304" pitchFamily="18" charset="0"/>
                        </a:rPr>
                        <a:t>2021 Yılı Ocak-Haziran </a:t>
                      </a:r>
                      <a:r>
                        <a:rPr lang="tr-TR" sz="1200" baseline="0" dirty="0">
                          <a:latin typeface="Times New Roman" panose="02020603050405020304" pitchFamily="18" charset="0"/>
                          <a:cs typeface="Times New Roman" panose="02020603050405020304" pitchFamily="18" charset="0"/>
                        </a:rPr>
                        <a:t>Çay Alım Miktarı (kg)</a:t>
                      </a:r>
                      <a:endParaRPr lang="tr-TR" sz="1200" dirty="0">
                        <a:latin typeface="Times New Roman" panose="02020603050405020304" pitchFamily="18" charset="0"/>
                        <a:cs typeface="Times New Roman" panose="02020603050405020304" pitchFamily="18" charset="0"/>
                      </a:endParaRP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57333">
                <a:tc>
                  <a:txBody>
                    <a:bodyPr/>
                    <a:lstStyle/>
                    <a:p>
                      <a:r>
                        <a:rPr lang="tr-TR" sz="1200" dirty="0">
                          <a:latin typeface="Times New Roman" panose="02020603050405020304" pitchFamily="18" charset="0"/>
                          <a:cs typeface="Times New Roman" panose="02020603050405020304" pitchFamily="18" charset="0"/>
                        </a:rPr>
                        <a:t>1</a:t>
                      </a:r>
                    </a:p>
                  </a:txBody>
                  <a:tcPr/>
                </a:tc>
                <a:tc>
                  <a:txBody>
                    <a:bodyPr/>
                    <a:lstStyle/>
                    <a:p>
                      <a:r>
                        <a:rPr lang="tr-TR" sz="1200" dirty="0">
                          <a:latin typeface="Times New Roman" panose="02020603050405020304" pitchFamily="18" charset="0"/>
                          <a:cs typeface="Times New Roman" panose="02020603050405020304" pitchFamily="18" charset="0"/>
                        </a:rPr>
                        <a:t>Okumuş Çay</a:t>
                      </a:r>
                    </a:p>
                  </a:txBody>
                  <a:tcPr/>
                </a:tc>
                <a:tc>
                  <a:txBody>
                    <a:bodyPr/>
                    <a:lstStyle/>
                    <a:p>
                      <a:r>
                        <a:rPr lang="tr-TR" sz="1200" dirty="0">
                          <a:latin typeface="Times New Roman" panose="02020603050405020304" pitchFamily="18" charset="0"/>
                          <a:cs typeface="Times New Roman" panose="02020603050405020304" pitchFamily="18" charset="0"/>
                        </a:rPr>
                        <a:t>80</a:t>
                      </a:r>
                    </a:p>
                  </a:txBody>
                  <a:tcPr/>
                </a:tc>
                <a:tc>
                  <a:txBody>
                    <a:bodyPr/>
                    <a:lstStyle/>
                    <a:p>
                      <a:r>
                        <a:rPr lang="tr-TR" sz="1200" dirty="0">
                          <a:latin typeface="Times New Roman" panose="02020603050405020304" pitchFamily="18" charset="0"/>
                          <a:cs typeface="Times New Roman" panose="02020603050405020304" pitchFamily="18" charset="0"/>
                        </a:rPr>
                        <a:t>121</a:t>
                      </a:r>
                    </a:p>
                  </a:txBody>
                  <a:tcPr/>
                </a:tc>
                <a:tc>
                  <a:txBody>
                    <a:bodyPr/>
                    <a:lstStyle/>
                    <a:p>
                      <a:r>
                        <a:rPr lang="tr-TR" sz="1200" dirty="0">
                          <a:latin typeface="Times New Roman" panose="02020603050405020304" pitchFamily="18" charset="0"/>
                          <a:cs typeface="Times New Roman" panose="02020603050405020304" pitchFamily="18" charset="0"/>
                        </a:rPr>
                        <a:t>13.379.157</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57333">
                <a:tc>
                  <a:txBody>
                    <a:bodyPr/>
                    <a:lstStyle/>
                    <a:p>
                      <a:r>
                        <a:rPr lang="tr-TR" sz="1200" dirty="0">
                          <a:latin typeface="Times New Roman" panose="02020603050405020304" pitchFamily="18" charset="0"/>
                          <a:cs typeface="Times New Roman" panose="02020603050405020304" pitchFamily="18" charset="0"/>
                        </a:rPr>
                        <a:t>2</a:t>
                      </a:r>
                    </a:p>
                  </a:txBody>
                  <a:tcPr/>
                </a:tc>
                <a:tc>
                  <a:txBody>
                    <a:bodyPr/>
                    <a:lstStyle/>
                    <a:p>
                      <a:r>
                        <a:rPr lang="tr-TR" sz="1200" dirty="0">
                          <a:latin typeface="Times New Roman" panose="02020603050405020304" pitchFamily="18" charset="0"/>
                          <a:cs typeface="Times New Roman" panose="02020603050405020304" pitchFamily="18" charset="0"/>
                        </a:rPr>
                        <a:t>Ufuk Çay</a:t>
                      </a:r>
                    </a:p>
                  </a:txBody>
                  <a:tcPr/>
                </a:tc>
                <a:tc>
                  <a:txBody>
                    <a:bodyPr/>
                    <a:lstStyle/>
                    <a:p>
                      <a:r>
                        <a:rPr lang="tr-TR" sz="1200" dirty="0">
                          <a:latin typeface="Times New Roman" panose="02020603050405020304" pitchFamily="18" charset="0"/>
                          <a:cs typeface="Times New Roman" panose="02020603050405020304" pitchFamily="18" charset="0"/>
                        </a:rPr>
                        <a:t>8</a:t>
                      </a:r>
                    </a:p>
                  </a:txBody>
                  <a:tcPr/>
                </a:tc>
                <a:tc>
                  <a:txBody>
                    <a:bodyPr/>
                    <a:lstStyle/>
                    <a:p>
                      <a:r>
                        <a:rPr lang="tr-TR" sz="1200" dirty="0">
                          <a:latin typeface="Times New Roman" panose="02020603050405020304" pitchFamily="18" charset="0"/>
                          <a:cs typeface="Times New Roman" panose="02020603050405020304" pitchFamily="18" charset="0"/>
                        </a:rPr>
                        <a:t>11</a:t>
                      </a:r>
                    </a:p>
                  </a:txBody>
                  <a:tcPr/>
                </a:tc>
                <a:tc>
                  <a:txBody>
                    <a:bodyPr/>
                    <a:lstStyle/>
                    <a:p>
                      <a:r>
                        <a:rPr lang="tr-TR" sz="1200" dirty="0">
                          <a:latin typeface="Times New Roman" panose="02020603050405020304" pitchFamily="18" charset="0"/>
                          <a:cs typeface="Times New Roman" panose="02020603050405020304" pitchFamily="18" charset="0"/>
                        </a:rPr>
                        <a:t>1.810.856</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57333">
                <a:tc>
                  <a:txBody>
                    <a:bodyPr/>
                    <a:lstStyle/>
                    <a:p>
                      <a:r>
                        <a:rPr lang="tr-TR" sz="1200" dirty="0">
                          <a:latin typeface="Times New Roman" panose="02020603050405020304" pitchFamily="18" charset="0"/>
                          <a:cs typeface="Times New Roman" panose="02020603050405020304" pitchFamily="18" charset="0"/>
                        </a:rPr>
                        <a:t>3</a:t>
                      </a:r>
                    </a:p>
                  </a:txBody>
                  <a:tcPr/>
                </a:tc>
                <a:tc>
                  <a:txBody>
                    <a:bodyPr/>
                    <a:lstStyle/>
                    <a:p>
                      <a:r>
                        <a:rPr lang="tr-TR" sz="1200" dirty="0">
                          <a:latin typeface="Times New Roman" panose="02020603050405020304" pitchFamily="18" charset="0"/>
                          <a:cs typeface="Times New Roman" panose="02020603050405020304" pitchFamily="18" charset="0"/>
                        </a:rPr>
                        <a:t>Çaycılar Çay</a:t>
                      </a:r>
                    </a:p>
                  </a:txBody>
                  <a:tcPr/>
                </a:tc>
                <a:tc>
                  <a:txBody>
                    <a:bodyPr/>
                    <a:lstStyle/>
                    <a:p>
                      <a:r>
                        <a:rPr lang="tr-TR" sz="1200" dirty="0">
                          <a:latin typeface="Times New Roman" panose="02020603050405020304" pitchFamily="18" charset="0"/>
                          <a:cs typeface="Times New Roman" panose="02020603050405020304" pitchFamily="18" charset="0"/>
                        </a:rPr>
                        <a:t>3</a:t>
                      </a:r>
                    </a:p>
                  </a:txBody>
                  <a:tcPr/>
                </a:tc>
                <a:tc>
                  <a:txBody>
                    <a:bodyPr/>
                    <a:lstStyle/>
                    <a:p>
                      <a:r>
                        <a:rPr lang="tr-TR" sz="1200" dirty="0">
                          <a:latin typeface="Times New Roman" panose="02020603050405020304" pitchFamily="18" charset="0"/>
                          <a:cs typeface="Times New Roman" panose="02020603050405020304" pitchFamily="18" charset="0"/>
                        </a:rPr>
                        <a:t>6</a:t>
                      </a:r>
                    </a:p>
                  </a:txBody>
                  <a:tcPr/>
                </a:tc>
                <a:tc>
                  <a:txBody>
                    <a:bodyPr/>
                    <a:lstStyle/>
                    <a:p>
                      <a:r>
                        <a:rPr lang="tr-TR" sz="1200" dirty="0">
                          <a:latin typeface="Times New Roman" panose="02020603050405020304" pitchFamily="18" charset="0"/>
                          <a:cs typeface="Times New Roman" panose="02020603050405020304" pitchFamily="18" charset="0"/>
                        </a:rPr>
                        <a:t>847.713</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57333">
                <a:tc>
                  <a:txBody>
                    <a:bodyPr/>
                    <a:lstStyle/>
                    <a:p>
                      <a:r>
                        <a:rPr lang="tr-TR" sz="1200" dirty="0">
                          <a:latin typeface="Times New Roman" panose="02020603050405020304" pitchFamily="18" charset="0"/>
                          <a:cs typeface="Times New Roman" panose="02020603050405020304" pitchFamily="18" charset="0"/>
                        </a:rPr>
                        <a:t>4</a:t>
                      </a:r>
                    </a:p>
                  </a:txBody>
                  <a:tcPr/>
                </a:tc>
                <a:tc>
                  <a:txBody>
                    <a:bodyPr/>
                    <a:lstStyle/>
                    <a:p>
                      <a:r>
                        <a:rPr lang="tr-TR" sz="1200" dirty="0">
                          <a:latin typeface="Times New Roman" panose="02020603050405020304" pitchFamily="18" charset="0"/>
                          <a:cs typeface="Times New Roman" panose="02020603050405020304" pitchFamily="18" charset="0"/>
                        </a:rPr>
                        <a:t>Neşe Çay</a:t>
                      </a:r>
                    </a:p>
                  </a:txBody>
                  <a:tcPr/>
                </a:tc>
                <a:tc>
                  <a:txBody>
                    <a:bodyPr/>
                    <a:lstStyle/>
                    <a:p>
                      <a:r>
                        <a:rPr lang="tr-TR" sz="1200" dirty="0">
                          <a:latin typeface="Times New Roman" panose="02020603050405020304" pitchFamily="18" charset="0"/>
                          <a:cs typeface="Times New Roman" panose="02020603050405020304" pitchFamily="18" charset="0"/>
                        </a:rPr>
                        <a:t>22</a:t>
                      </a:r>
                    </a:p>
                  </a:txBody>
                  <a:tcPr/>
                </a:tc>
                <a:tc>
                  <a:txBody>
                    <a:bodyPr/>
                    <a:lstStyle/>
                    <a:p>
                      <a:r>
                        <a:rPr lang="tr-TR" sz="1200" dirty="0">
                          <a:latin typeface="Times New Roman" panose="02020603050405020304" pitchFamily="18" charset="0"/>
                          <a:cs typeface="Times New Roman" panose="02020603050405020304" pitchFamily="18" charset="0"/>
                        </a:rPr>
                        <a:t>29</a:t>
                      </a:r>
                    </a:p>
                  </a:txBody>
                  <a:tcPr/>
                </a:tc>
                <a:tc>
                  <a:txBody>
                    <a:bodyPr/>
                    <a:lstStyle/>
                    <a:p>
                      <a:r>
                        <a:rPr lang="tr-TR" sz="1200" dirty="0">
                          <a:latin typeface="Times New Roman" panose="02020603050405020304" pitchFamily="18" charset="0"/>
                          <a:cs typeface="Times New Roman" panose="02020603050405020304" pitchFamily="18" charset="0"/>
                        </a:rPr>
                        <a:t>2.272.214</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57333">
                <a:tc>
                  <a:txBody>
                    <a:bodyPr/>
                    <a:lstStyle/>
                    <a:p>
                      <a:r>
                        <a:rPr lang="tr-TR" sz="1200" dirty="0">
                          <a:latin typeface="Times New Roman" panose="02020603050405020304" pitchFamily="18" charset="0"/>
                          <a:cs typeface="Times New Roman" panose="02020603050405020304" pitchFamily="18" charset="0"/>
                        </a:rPr>
                        <a:t>5</a:t>
                      </a:r>
                    </a:p>
                  </a:txBody>
                  <a:tcPr/>
                </a:tc>
                <a:tc>
                  <a:txBody>
                    <a:bodyPr/>
                    <a:lstStyle/>
                    <a:p>
                      <a:r>
                        <a:rPr lang="tr-TR" sz="1200" dirty="0">
                          <a:latin typeface="Times New Roman" panose="02020603050405020304" pitchFamily="18" charset="0"/>
                          <a:cs typeface="Times New Roman" panose="02020603050405020304" pitchFamily="18" charset="0"/>
                        </a:rPr>
                        <a:t>Kaçkar Çay</a:t>
                      </a:r>
                    </a:p>
                  </a:txBody>
                  <a:tcPr/>
                </a:tc>
                <a:tc>
                  <a:txBody>
                    <a:bodyPr/>
                    <a:lstStyle/>
                    <a:p>
                      <a:r>
                        <a:rPr lang="tr-TR" sz="1200" dirty="0">
                          <a:latin typeface="Times New Roman" panose="02020603050405020304" pitchFamily="18" charset="0"/>
                          <a:cs typeface="Times New Roman" panose="02020603050405020304" pitchFamily="18" charset="0"/>
                        </a:rPr>
                        <a:t>1</a:t>
                      </a:r>
                    </a:p>
                  </a:txBody>
                  <a:tcPr/>
                </a:tc>
                <a:tc>
                  <a:txBody>
                    <a:bodyPr/>
                    <a:lstStyle/>
                    <a:p>
                      <a:r>
                        <a:rPr lang="tr-TR" sz="1200" dirty="0">
                          <a:latin typeface="Times New Roman" panose="02020603050405020304" pitchFamily="18" charset="0"/>
                          <a:cs typeface="Times New Roman" panose="02020603050405020304" pitchFamily="18" charset="0"/>
                        </a:rPr>
                        <a:t>8</a:t>
                      </a:r>
                    </a:p>
                  </a:txBody>
                  <a:tcPr/>
                </a:tc>
                <a:tc>
                  <a:txBody>
                    <a:bodyPr/>
                    <a:lstStyle/>
                    <a:p>
                      <a:r>
                        <a:rPr lang="tr-TR" sz="1200" dirty="0">
                          <a:latin typeface="Times New Roman" panose="02020603050405020304" pitchFamily="18" charset="0"/>
                          <a:cs typeface="Times New Roman" panose="02020603050405020304" pitchFamily="18" charset="0"/>
                        </a:rPr>
                        <a:t>600.000</a:t>
                      </a:r>
                    </a:p>
                  </a:txBody>
                  <a:tcPr/>
                </a:tc>
                <a:tc>
                  <a:txBody>
                    <a:bodyPr/>
                    <a:lstStyle/>
                    <a:p>
                      <a:endParaRPr lang="tr-TR"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57333">
                <a:tc>
                  <a:txBody>
                    <a:bodyPr/>
                    <a:lstStyle/>
                    <a:p>
                      <a:r>
                        <a:rPr lang="tr-TR" sz="1200" dirty="0">
                          <a:latin typeface="Times New Roman" panose="02020603050405020304" pitchFamily="18" charset="0"/>
                          <a:cs typeface="Times New Roman" panose="02020603050405020304" pitchFamily="18" charset="0"/>
                        </a:rPr>
                        <a:t>6</a:t>
                      </a:r>
                    </a:p>
                  </a:txBody>
                  <a:tcPr/>
                </a:tc>
                <a:tc>
                  <a:txBody>
                    <a:bodyPr/>
                    <a:lstStyle/>
                    <a:p>
                      <a:r>
                        <a:rPr lang="tr-TR" sz="1200" dirty="0">
                          <a:latin typeface="Times New Roman" panose="02020603050405020304" pitchFamily="18" charset="0"/>
                          <a:cs typeface="Times New Roman" panose="02020603050405020304" pitchFamily="18" charset="0"/>
                        </a:rPr>
                        <a:t>Demirhisar Çay</a:t>
                      </a:r>
                    </a:p>
                  </a:txBody>
                  <a:tcPr/>
                </a:tc>
                <a:tc>
                  <a:txBody>
                    <a:bodyPr/>
                    <a:lstStyle/>
                    <a:p>
                      <a:r>
                        <a:rPr lang="tr-TR" sz="1200" dirty="0">
                          <a:latin typeface="Times New Roman" panose="02020603050405020304" pitchFamily="18" charset="0"/>
                          <a:cs typeface="Times New Roman" panose="02020603050405020304" pitchFamily="18" charset="0"/>
                        </a:rPr>
                        <a:t>4</a:t>
                      </a:r>
                    </a:p>
                  </a:txBody>
                  <a:tcPr/>
                </a:tc>
                <a:tc>
                  <a:txBody>
                    <a:bodyPr/>
                    <a:lstStyle/>
                    <a:p>
                      <a:r>
                        <a:rPr lang="tr-TR" sz="1200" dirty="0">
                          <a:latin typeface="Times New Roman" panose="02020603050405020304" pitchFamily="18" charset="0"/>
                          <a:cs typeface="Times New Roman" panose="02020603050405020304" pitchFamily="18" charset="0"/>
                        </a:rPr>
                        <a:t>26</a:t>
                      </a:r>
                    </a:p>
                  </a:txBody>
                  <a:tcPr/>
                </a:tc>
                <a:tc>
                  <a:txBody>
                    <a:bodyPr/>
                    <a:lstStyle/>
                    <a:p>
                      <a:r>
                        <a:rPr lang="tr-TR" sz="1200" dirty="0">
                          <a:latin typeface="Times New Roman" panose="02020603050405020304" pitchFamily="18" charset="0"/>
                          <a:cs typeface="Times New Roman" panose="02020603050405020304" pitchFamily="18" charset="0"/>
                        </a:rPr>
                        <a:t>3.266.228</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57333">
                <a:tc>
                  <a:txBody>
                    <a:bodyPr/>
                    <a:lstStyle/>
                    <a:p>
                      <a:r>
                        <a:rPr lang="tr-TR" sz="1200" dirty="0">
                          <a:latin typeface="Times New Roman" panose="02020603050405020304" pitchFamily="18" charset="0"/>
                          <a:cs typeface="Times New Roman" panose="02020603050405020304" pitchFamily="18" charset="0"/>
                        </a:rPr>
                        <a:t>7</a:t>
                      </a:r>
                    </a:p>
                  </a:txBody>
                  <a:tcPr/>
                </a:tc>
                <a:tc>
                  <a:txBody>
                    <a:bodyPr/>
                    <a:lstStyle/>
                    <a:p>
                      <a:r>
                        <a:rPr lang="tr-TR" sz="1200" dirty="0">
                          <a:latin typeface="Times New Roman" panose="02020603050405020304" pitchFamily="18" charset="0"/>
                          <a:cs typeface="Times New Roman" panose="02020603050405020304" pitchFamily="18" charset="0"/>
                        </a:rPr>
                        <a:t>Kibaroğlu Çay</a:t>
                      </a:r>
                    </a:p>
                  </a:txBody>
                  <a:tcPr/>
                </a:tc>
                <a:tc>
                  <a:txBody>
                    <a:bodyPr/>
                    <a:lstStyle/>
                    <a:p>
                      <a:r>
                        <a:rPr lang="tr-TR" sz="1200" dirty="0">
                          <a:latin typeface="Times New Roman" panose="02020603050405020304" pitchFamily="18" charset="0"/>
                          <a:cs typeface="Times New Roman" panose="02020603050405020304" pitchFamily="18" charset="0"/>
                        </a:rPr>
                        <a:t>6</a:t>
                      </a:r>
                    </a:p>
                  </a:txBody>
                  <a:tcPr/>
                </a:tc>
                <a:tc>
                  <a:txBody>
                    <a:bodyPr/>
                    <a:lstStyle/>
                    <a:p>
                      <a:r>
                        <a:rPr lang="tr-TR" sz="1200" dirty="0">
                          <a:latin typeface="Times New Roman" panose="02020603050405020304" pitchFamily="18" charset="0"/>
                          <a:cs typeface="Times New Roman" panose="02020603050405020304" pitchFamily="18" charset="0"/>
                        </a:rPr>
                        <a:t>12</a:t>
                      </a:r>
                    </a:p>
                  </a:txBody>
                  <a:tcPr/>
                </a:tc>
                <a:tc>
                  <a:txBody>
                    <a:bodyPr/>
                    <a:lstStyle/>
                    <a:p>
                      <a:r>
                        <a:rPr lang="tr-TR" sz="1200" dirty="0">
                          <a:latin typeface="Times New Roman" panose="02020603050405020304" pitchFamily="18" charset="0"/>
                          <a:cs typeface="Times New Roman" panose="02020603050405020304" pitchFamily="18" charset="0"/>
                        </a:rPr>
                        <a:t>422.450</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238222">
                <a:tc gridSpan="2">
                  <a:txBody>
                    <a:bodyPr/>
                    <a:lstStyle/>
                    <a:p>
                      <a:r>
                        <a:rPr lang="tr-TR" sz="1200" b="1" dirty="0">
                          <a:solidFill>
                            <a:srgbClr val="FF0000"/>
                          </a:solidFill>
                          <a:latin typeface="Times New Roman" panose="02020603050405020304" pitchFamily="18" charset="0"/>
                          <a:cs typeface="Times New Roman" panose="02020603050405020304" pitchFamily="18" charset="0"/>
                        </a:rPr>
                        <a:t>   TOPLAM</a:t>
                      </a:r>
                    </a:p>
                  </a:txBody>
                  <a:tcPr/>
                </a:tc>
                <a:tc hMerge="1">
                  <a:txBody>
                    <a:bodyPr/>
                    <a:lstStyle/>
                    <a:p>
                      <a:endParaRPr lang="tr-TR" dirty="0"/>
                    </a:p>
                  </a:txBody>
                  <a:tcPr/>
                </a:tc>
                <a:tc>
                  <a:txBody>
                    <a:bodyPr/>
                    <a:lstStyle/>
                    <a:p>
                      <a:r>
                        <a:rPr lang="tr-TR" sz="1200" b="1" dirty="0">
                          <a:solidFill>
                            <a:srgbClr val="FF0000"/>
                          </a:solidFill>
                          <a:latin typeface="Times New Roman" panose="02020603050405020304" pitchFamily="18" charset="0"/>
                          <a:cs typeface="Times New Roman" panose="02020603050405020304" pitchFamily="18" charset="0"/>
                        </a:rPr>
                        <a:t>124</a:t>
                      </a:r>
                    </a:p>
                  </a:txBody>
                  <a:tcPr/>
                </a:tc>
                <a:tc>
                  <a:txBody>
                    <a:bodyPr/>
                    <a:lstStyle/>
                    <a:p>
                      <a:r>
                        <a:rPr lang="tr-TR" sz="1200" b="1" dirty="0">
                          <a:solidFill>
                            <a:srgbClr val="FF0000"/>
                          </a:solidFill>
                          <a:latin typeface="Times New Roman" panose="02020603050405020304" pitchFamily="18" charset="0"/>
                          <a:cs typeface="Times New Roman" panose="02020603050405020304" pitchFamily="18" charset="0"/>
                        </a:rPr>
                        <a:t>213</a:t>
                      </a:r>
                    </a:p>
                  </a:txBody>
                  <a:tcPr/>
                </a:tc>
                <a:tc>
                  <a:txBody>
                    <a:bodyPr/>
                    <a:lstStyle/>
                    <a:p>
                      <a:r>
                        <a:rPr lang="tr-TR" sz="1200" b="1" dirty="0">
                          <a:solidFill>
                            <a:srgbClr val="FF0000"/>
                          </a:solidFill>
                          <a:latin typeface="Times New Roman" panose="02020603050405020304" pitchFamily="18" charset="0"/>
                          <a:cs typeface="Times New Roman" panose="02020603050405020304" pitchFamily="18" charset="0"/>
                        </a:rPr>
                        <a:t>22.598.618</a:t>
                      </a:r>
                    </a:p>
                  </a:txBody>
                  <a:tcPr/>
                </a:tc>
                <a:tc>
                  <a:txBody>
                    <a:bodyPr/>
                    <a:lstStyle/>
                    <a:p>
                      <a:endParaRPr lang="tr-TR"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0"/>
                  </a:ext>
                </a:extLst>
              </a:tr>
            </a:tbl>
          </a:graphicData>
        </a:graphic>
      </p:graphicFrame>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7624" cy="11967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Dikdörtgen"/>
          <p:cNvSpPr>
            <a:spLocks noChangeArrowheads="1"/>
          </p:cNvSpPr>
          <p:nvPr/>
        </p:nvSpPr>
        <p:spPr bwMode="auto">
          <a:xfrm>
            <a:off x="1071563" y="71438"/>
            <a:ext cx="8072437" cy="1016000"/>
          </a:xfrm>
          <a:prstGeom prst="rect">
            <a:avLst/>
          </a:prstGeom>
          <a:noFill/>
          <a:ln w="9525">
            <a:noFill/>
            <a:miter lim="800000"/>
            <a:headEnd/>
            <a:tailEnd/>
          </a:ln>
        </p:spPr>
        <p:txBody>
          <a:bodyPr>
            <a:spAutoFit/>
          </a:bodyPr>
          <a:lstStyle/>
          <a:p>
            <a:r>
              <a:rPr lang="tr-TR" sz="2400">
                <a:latin typeface="Constantia" pitchFamily="18" charset="0"/>
              </a:rPr>
              <a:t> </a:t>
            </a:r>
          </a:p>
          <a:p>
            <a:endParaRPr lang="tr-TR" sz="3600">
              <a:latin typeface="Impact" pitchFamily="34" charset="0"/>
            </a:endParaRPr>
          </a:p>
        </p:txBody>
      </p:sp>
      <p:graphicFrame>
        <p:nvGraphicFramePr>
          <p:cNvPr id="6" name="5 Tablo"/>
          <p:cNvGraphicFramePr>
            <a:graphicFrameLocks noGrp="1"/>
          </p:cNvGraphicFramePr>
          <p:nvPr>
            <p:extLst>
              <p:ext uri="{D42A27DB-BD31-4B8C-83A1-F6EECF244321}">
                <p14:modId xmlns:p14="http://schemas.microsoft.com/office/powerpoint/2010/main" val="3196573816"/>
              </p:ext>
            </p:extLst>
          </p:nvPr>
        </p:nvGraphicFramePr>
        <p:xfrm>
          <a:off x="1895301" y="2348880"/>
          <a:ext cx="5353397" cy="2880321"/>
        </p:xfrm>
        <a:graphic>
          <a:graphicData uri="http://schemas.openxmlformats.org/drawingml/2006/table">
            <a:tbl>
              <a:tblPr/>
              <a:tblGrid>
                <a:gridCol w="1944215">
                  <a:extLst>
                    <a:ext uri="{9D8B030D-6E8A-4147-A177-3AD203B41FA5}">
                      <a16:colId xmlns:a16="http://schemas.microsoft.com/office/drawing/2014/main" val="20000"/>
                    </a:ext>
                  </a:extLst>
                </a:gridCol>
                <a:gridCol w="732484">
                  <a:extLst>
                    <a:ext uri="{9D8B030D-6E8A-4147-A177-3AD203B41FA5}">
                      <a16:colId xmlns:a16="http://schemas.microsoft.com/office/drawing/2014/main" val="20001"/>
                    </a:ext>
                  </a:extLst>
                </a:gridCol>
                <a:gridCol w="1339153">
                  <a:extLst>
                    <a:ext uri="{9D8B030D-6E8A-4147-A177-3AD203B41FA5}">
                      <a16:colId xmlns:a16="http://schemas.microsoft.com/office/drawing/2014/main" val="20002"/>
                    </a:ext>
                  </a:extLst>
                </a:gridCol>
                <a:gridCol w="1337545">
                  <a:extLst>
                    <a:ext uri="{9D8B030D-6E8A-4147-A177-3AD203B41FA5}">
                      <a16:colId xmlns:a16="http://schemas.microsoft.com/office/drawing/2014/main" val="20003"/>
                    </a:ext>
                  </a:extLst>
                </a:gridCol>
              </a:tblGrid>
              <a:tr h="37339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Constantia" pitchFamily="18" charset="0"/>
                          <a:cs typeface="Arial" pitchFamily="34" charset="0"/>
                        </a:rPr>
                        <a:t>Fabrika  Adı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Constantia" pitchFamily="18" charset="0"/>
                          <a:cs typeface="Arial" pitchFamily="34" charset="0"/>
                        </a:rPr>
                        <a:t>Personel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2021 Yılı (Ocak Aralık) Yaş Çay Mubayaası / kg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FFFF"/>
                        </a:solidFill>
                        <a:effectLst/>
                        <a:latin typeface="Times New Roman" pitchFamily="18"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398">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Daimi</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44450" marR="4445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Geçici</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vMerge="1">
                  <a:txBody>
                    <a:bodyPr/>
                    <a:lstStyle/>
                    <a:p>
                      <a:endParaRPr lang="tr-TR"/>
                    </a:p>
                  </a:txBody>
                  <a:tcPr/>
                </a:tc>
                <a:extLst>
                  <a:ext uri="{0D108BD9-81ED-4DB2-BD59-A6C34878D82A}">
                    <a16:rowId xmlns:a16="http://schemas.microsoft.com/office/drawing/2014/main" val="10001"/>
                  </a:ext>
                </a:extLst>
              </a:tr>
              <a:tr h="373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Çayeli Çay Fabrikası</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181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14.007.722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73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Büyükköy Çay Fabrikası</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17</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144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11.522.592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373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Musadağı Çay Fabrikası</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27</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144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16.290.101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73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Sabuncular Çay Fabrikası</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218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20.277.068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73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Aşıklar Çay Fabrikası</a:t>
                      </a: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30</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162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21.662.728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2665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TOPLAM</a:t>
                      </a: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127</a:t>
                      </a: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849</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83.760.211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bl>
          </a:graphicData>
        </a:graphic>
      </p:graphicFrame>
      <p:graphicFrame>
        <p:nvGraphicFramePr>
          <p:cNvPr id="7" name="6 Tablo"/>
          <p:cNvGraphicFramePr>
            <a:graphicFrameLocks noGrp="1"/>
          </p:cNvGraphicFramePr>
          <p:nvPr>
            <p:extLst>
              <p:ext uri="{D42A27DB-BD31-4B8C-83A1-F6EECF244321}">
                <p14:modId xmlns:p14="http://schemas.microsoft.com/office/powerpoint/2010/main" val="2117711884"/>
              </p:ext>
            </p:extLst>
          </p:nvPr>
        </p:nvGraphicFramePr>
        <p:xfrm>
          <a:off x="604019" y="1428750"/>
          <a:ext cx="8360469" cy="396240"/>
        </p:xfrm>
        <a:graphic>
          <a:graphicData uri="http://schemas.openxmlformats.org/drawingml/2006/table">
            <a:tbl>
              <a:tblPr firstRow="1" bandRow="1">
                <a:tableStyleId>{5C22544A-7EE6-4342-B048-85BDC9FD1C3A}</a:tableStyleId>
              </a:tblPr>
              <a:tblGrid>
                <a:gridCol w="8360469">
                  <a:extLst>
                    <a:ext uri="{9D8B030D-6E8A-4147-A177-3AD203B41FA5}">
                      <a16:colId xmlns:a16="http://schemas.microsoft.com/office/drawing/2014/main" val="20000"/>
                    </a:ext>
                  </a:extLst>
                </a:gridCol>
              </a:tblGrid>
              <a:tr h="360040">
                <a:tc>
                  <a:txBody>
                    <a:bodyPr/>
                    <a:lstStyle/>
                    <a:p>
                      <a:r>
                        <a:rPr lang="tr-TR" sz="2000" b="1" i="0" baseline="0" dirty="0">
                          <a:solidFill>
                            <a:schemeClr val="tx1"/>
                          </a:solidFill>
                          <a:latin typeface="Times New Roman" panose="02020603050405020304" pitchFamily="18" charset="0"/>
                          <a:cs typeface="Times New Roman" panose="02020603050405020304" pitchFamily="18" charset="0"/>
                        </a:rPr>
                        <a:t>2021 Yılı Çay Kur  Genel  Müdürlüğü’ne Ait Çay Fabrikalarına Ait Bilgiler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7 Başlık"/>
          <p:cNvSpPr>
            <a:spLocks noGrp="1"/>
          </p:cNvSpPr>
          <p:nvPr>
            <p:ph type="title"/>
          </p:nvPr>
        </p:nvSpPr>
        <p:spPr>
          <a:xfrm flipV="1">
            <a:off x="539552" y="6453335"/>
            <a:ext cx="8305800" cy="45719"/>
          </a:xfrm>
        </p:spPr>
        <p:txBody>
          <a:bodyPr>
            <a:normAutofit fontScale="90000"/>
          </a:bodyPr>
          <a:lstStyle/>
          <a:p>
            <a:pPr>
              <a:defRPr/>
            </a:pPr>
            <a:br>
              <a:rPr lang="tr-TR" sz="1350" dirty="0">
                <a:solidFill>
                  <a:schemeClr val="tx1"/>
                </a:solidFill>
                <a:latin typeface="Verdana" pitchFamily="34" charset="0"/>
                <a:cs typeface="Arial" pitchFamily="34" charset="0"/>
              </a:rPr>
            </a:br>
            <a:br>
              <a:rPr lang="tr-TR" sz="1350" dirty="0">
                <a:solidFill>
                  <a:schemeClr val="tx1"/>
                </a:solidFill>
                <a:latin typeface="Verdana" pitchFamily="34" charset="0"/>
                <a:cs typeface="Arial" pitchFamily="34" charset="0"/>
              </a:rPr>
            </a:br>
            <a:endParaRPr lang="tr-TR" sz="1350" dirty="0">
              <a:solidFill>
                <a:schemeClr val="tx1"/>
              </a:solidFill>
              <a:latin typeface="Verdana" pitchFamily="34" charset="0"/>
              <a:cs typeface="Arial"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1259632" y="711952"/>
            <a:ext cx="7715250" cy="571500"/>
          </a:xfrm>
        </p:spPr>
        <p:txBody>
          <a:bodyPr/>
          <a:lstStyle/>
          <a:p>
            <a:pPr algn="ctr" eaLnBrk="1" hangingPunct="1"/>
            <a:r>
              <a:rPr lang="tr-TR" sz="2400" b="1" dirty="0">
                <a:solidFill>
                  <a:schemeClr val="tx1"/>
                </a:solidFill>
                <a:latin typeface="Times New Roman" panose="02020603050405020304" pitchFamily="18" charset="0"/>
                <a:cs typeface="Times New Roman" panose="02020603050405020304" pitchFamily="18" charset="0"/>
              </a:rPr>
              <a:t>İLÇEMİZDE SOSYAL YARDIMLAŞMA VE         DAYANIŞMA VAKFI</a:t>
            </a: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833188233"/>
              </p:ext>
            </p:extLst>
          </p:nvPr>
        </p:nvGraphicFramePr>
        <p:xfrm>
          <a:off x="755576" y="1412205"/>
          <a:ext cx="7878837" cy="5454818"/>
        </p:xfrm>
        <a:graphic>
          <a:graphicData uri="http://schemas.openxmlformats.org/drawingml/2006/table">
            <a:tbl>
              <a:tblPr/>
              <a:tblGrid>
                <a:gridCol w="3702373">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561956">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pPr>
                      <a:r>
                        <a:rPr kumimoji="0" lang="tr-TR" sz="1200" b="1" i="0" u="none" strike="noStrike" cap="none" normalizeH="0" baseline="0" dirty="0">
                          <a:ln>
                            <a:noFill/>
                          </a:ln>
                          <a:solidFill>
                            <a:srgbClr val="FFFFFF"/>
                          </a:solidFill>
                          <a:effectLst/>
                          <a:latin typeface="Constantia" pitchFamily="18" charset="0"/>
                        </a:rPr>
                        <a:t>YARDIM TÜRÜ</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Constantia" pitchFamily="18" charset="0"/>
                        </a:rPr>
                        <a:t>KİŞİ SAYISI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Constantia" pitchFamily="18" charset="0"/>
                        </a:rPr>
                        <a:t>MİKTARI (TL)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Constantia" pitchFamily="18" charset="0"/>
                        </a:rPr>
                        <a:t>2021Yılı (Ocak-Aralık)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02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NAKDİ YARDIM</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2102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1.002.275,00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1"/>
                  </a:ext>
                </a:extLst>
              </a:tr>
              <a:tr h="240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YAKACAK  YARDIMLARI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365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281.810,79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2"/>
                  </a:ext>
                </a:extLst>
              </a:tr>
              <a:tr h="1068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AYNI YARDIM</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1858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103.545,88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3"/>
                  </a:ext>
                </a:extLst>
              </a:tr>
              <a:tr h="225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ŞARTLI EĞİTİM YARDIMI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322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136.790,00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4"/>
                  </a:ext>
                </a:extLst>
              </a:tr>
              <a:tr h="122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ŞARTLI SAĞLIK YARDIMI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61.745,00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5"/>
                  </a:ext>
                </a:extLst>
              </a:tr>
              <a:tr h="380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MUHTAÇ ASKER AİLESİ YARDIMI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13.000,00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6"/>
                  </a:ext>
                </a:extLst>
              </a:tr>
              <a:tr h="31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EŞİ VEFAT ETMİŞ KADINLARA NAKDİ YARDIM</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75.050,00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7"/>
                  </a:ext>
                </a:extLst>
              </a:tr>
              <a:tr h="36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ÖKSÜZ VE YETİM YARDIMI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1.950,00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498452705"/>
                  </a:ext>
                </a:extLst>
              </a:tr>
              <a:tr h="4145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KRONİK HASTALIK YARDIMI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26.269,00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4159305115"/>
                  </a:ext>
                </a:extLst>
              </a:tr>
              <a:tr h="29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2022 AYLIKLARI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3.976.607,19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667355475"/>
                  </a:ext>
                </a:extLst>
              </a:tr>
              <a:tr h="28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ELEKTRİK TÜKETİM DESTEĞİ YARDIMI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391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313.039,55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417991587"/>
                  </a:ext>
                </a:extLst>
              </a:tr>
              <a:tr h="28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PANDEMİ SOSYAL DESTEK YARDIMLARI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1689</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1.811.400,00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2528975780"/>
                  </a:ext>
                </a:extLst>
              </a:tr>
              <a:tr h="162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TOPLAM</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7346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7.803.842,41 TL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359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itchFamily="18" charset="0"/>
                          <a:cs typeface="Times New Roman" pitchFamily="18" charset="0"/>
                        </a:rPr>
                        <a:t>GENEL SAĞLIK SİGORTASI DOSYA SAYISI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4676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FF0000"/>
                        </a:solidFill>
                        <a:effectLst/>
                        <a:latin typeface="Arial" pitchFamily="34" charset="0"/>
                        <a:cs typeface="Arial"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065265983"/>
                  </a:ext>
                </a:extLst>
              </a:tr>
            </a:tbl>
          </a:graphicData>
        </a:graphic>
      </p:graphicFrame>
      <p:sp>
        <p:nvSpPr>
          <p:cNvPr id="24633" name="8 Dikdörtgen"/>
          <p:cNvSpPr>
            <a:spLocks noChangeArrowheads="1"/>
          </p:cNvSpPr>
          <p:nvPr/>
        </p:nvSpPr>
        <p:spPr bwMode="auto">
          <a:xfrm>
            <a:off x="857250" y="357188"/>
            <a:ext cx="7777163" cy="554037"/>
          </a:xfrm>
          <a:prstGeom prst="rect">
            <a:avLst/>
          </a:prstGeom>
          <a:noFill/>
          <a:ln w="9525">
            <a:noFill/>
            <a:miter lim="800000"/>
            <a:headEnd/>
            <a:tailEnd/>
          </a:ln>
        </p:spPr>
        <p:txBody>
          <a:bodyPr>
            <a:spAutoFit/>
          </a:bodyPr>
          <a:lstStyle/>
          <a:p>
            <a:r>
              <a:rPr lang="tr-TR" sz="1600" b="1">
                <a:latin typeface="Impact" pitchFamily="34" charset="0"/>
              </a:rPr>
              <a:t> </a:t>
            </a:r>
            <a:r>
              <a:rPr lang="tr-TR" sz="3000" b="1">
                <a:latin typeface="Impact" pitchFamily="34" charset="0"/>
              </a:rPr>
              <a:t> </a:t>
            </a:r>
            <a:endParaRPr lang="tr-TR" sz="300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875506"/>
            <a:ext cx="7056784" cy="642937"/>
          </a:xfrm>
        </p:spPr>
        <p:txBody>
          <a:bodyPr>
            <a:noAutofit/>
          </a:bodyPr>
          <a:lstStyle/>
          <a:p>
            <a:pPr algn="ctr" eaLnBrk="1" fontAlgn="auto" hangingPunct="1">
              <a:spcAft>
                <a:spcPts val="0"/>
              </a:spcAft>
              <a:defRPr/>
            </a:pP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İLÇEMİZİN TARİHİ VE COĞRAFİ YAPISI</a:t>
            </a:r>
          </a:p>
        </p:txBody>
      </p:sp>
      <p:sp>
        <p:nvSpPr>
          <p:cNvPr id="6147" name="8 Metin kutusu"/>
          <p:cNvSpPr txBox="1">
            <a:spLocks noChangeArrowheads="1"/>
          </p:cNvSpPr>
          <p:nvPr/>
        </p:nvSpPr>
        <p:spPr bwMode="auto">
          <a:xfrm>
            <a:off x="971550" y="1196975"/>
            <a:ext cx="7812088" cy="4585871"/>
          </a:xfrm>
          <a:prstGeom prst="rect">
            <a:avLst/>
          </a:prstGeom>
          <a:noFill/>
          <a:ln w="9525">
            <a:noFill/>
            <a:miter lim="800000"/>
            <a:headEnd/>
            <a:tailEnd/>
          </a:ln>
        </p:spPr>
        <p:txBody>
          <a:bodyPr>
            <a:spAutoFit/>
          </a:bodyPr>
          <a:lstStyle/>
          <a:p>
            <a:pPr algn="just">
              <a:defRPr/>
            </a:pPr>
            <a:r>
              <a:rPr lang="tr-TR" dirty="0">
                <a:latin typeface="Verdana" pitchFamily="34" charset="0"/>
              </a:rPr>
              <a:t>     </a:t>
            </a:r>
          </a:p>
          <a:p>
            <a:pPr algn="just">
              <a:defRPr/>
            </a:pPr>
            <a:endParaRPr lang="tr-TR" dirty="0">
              <a:latin typeface="Verdana" pitchFamily="34" charset="0"/>
              <a:cs typeface="Times New Roman" panose="02020603050405020304" pitchFamily="18" charset="0"/>
            </a:endParaRPr>
          </a:p>
          <a:p>
            <a:pPr algn="just">
              <a:defRPr/>
            </a:pPr>
            <a:endParaRPr lang="tr-TR" dirty="0">
              <a:latin typeface="Times New Roman" panose="02020603050405020304" pitchFamily="18" charset="0"/>
              <a:cs typeface="Times New Roman" panose="02020603050405020304" pitchFamily="18" charset="0"/>
            </a:endParaRPr>
          </a:p>
          <a:p>
            <a:pPr algn="just">
              <a:defRPr/>
            </a:pPr>
            <a:r>
              <a:rPr lang="tr-TR" b="1" dirty="0">
                <a:latin typeface="Times New Roman" panose="02020603050405020304" pitchFamily="18" charset="0"/>
                <a:cs typeface="Times New Roman" panose="02020603050405020304" pitchFamily="18" charset="0"/>
              </a:rPr>
              <a:t>         1878</a:t>
            </a:r>
            <a:r>
              <a:rPr lang="tr-TR" dirty="0">
                <a:latin typeface="Times New Roman" panose="02020603050405020304" pitchFamily="18" charset="0"/>
                <a:cs typeface="Times New Roman" panose="02020603050405020304" pitchFamily="18" charset="0"/>
              </a:rPr>
              <a:t> yılında Nahiye olan Çayeli’nde belediye teşkilatı </a:t>
            </a:r>
            <a:r>
              <a:rPr lang="tr-TR" b="1" dirty="0">
                <a:latin typeface="Times New Roman" panose="02020603050405020304" pitchFamily="18" charset="0"/>
                <a:cs typeface="Times New Roman" panose="02020603050405020304" pitchFamily="18" charset="0"/>
              </a:rPr>
              <a:t>1915</a:t>
            </a:r>
            <a:r>
              <a:rPr lang="tr-TR" dirty="0">
                <a:latin typeface="Times New Roman" panose="02020603050405020304" pitchFamily="18" charset="0"/>
                <a:cs typeface="Times New Roman" panose="02020603050405020304" pitchFamily="18" charset="0"/>
              </a:rPr>
              <a:t> yılında kurulmuş, </a:t>
            </a:r>
            <a:r>
              <a:rPr lang="tr-TR" b="1" dirty="0">
                <a:latin typeface="Times New Roman" panose="02020603050405020304" pitchFamily="18" charset="0"/>
                <a:cs typeface="Times New Roman" panose="02020603050405020304" pitchFamily="18" charset="0"/>
              </a:rPr>
              <a:t>1 Eylül 1944 </a:t>
            </a:r>
            <a:r>
              <a:rPr lang="tr-TR" dirty="0">
                <a:latin typeface="Times New Roman" panose="02020603050405020304" pitchFamily="18" charset="0"/>
                <a:cs typeface="Times New Roman" panose="02020603050405020304" pitchFamily="18" charset="0"/>
              </a:rPr>
              <a:t>tarihinde ise ilçe statüsüne kavuşmuştur.</a:t>
            </a:r>
          </a:p>
          <a:p>
            <a:pPr algn="just">
              <a:defRPr/>
            </a:pPr>
            <a:endParaRPr lang="tr-TR" dirty="0">
              <a:latin typeface="Times New Roman" panose="02020603050405020304" pitchFamily="18" charset="0"/>
              <a:cs typeface="Times New Roman" panose="02020603050405020304" pitchFamily="18" charset="0"/>
            </a:endParaRPr>
          </a:p>
          <a:p>
            <a:pPr algn="just">
              <a:defRPr/>
            </a:pPr>
            <a:r>
              <a:rPr lang="tr-TR" b="1" dirty="0">
                <a:latin typeface="Times New Roman" panose="02020603050405020304" pitchFamily="18" charset="0"/>
                <a:cs typeface="Times New Roman" panose="02020603050405020304" pitchFamily="18" charset="0"/>
              </a:rPr>
              <a:t>          473 Km2’lik</a:t>
            </a:r>
            <a:r>
              <a:rPr lang="tr-TR" dirty="0">
                <a:latin typeface="Times New Roman" panose="02020603050405020304" pitchFamily="18" charset="0"/>
                <a:cs typeface="Times New Roman" panose="02020603050405020304" pitchFamily="18" charset="0"/>
              </a:rPr>
              <a:t> alan üzerine kurulu ilçemize bağlı </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belde,</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54 köy, ilçe merkezimize  17 Mahalle, Madenli Beldesinde 10, </a:t>
            </a:r>
            <a:r>
              <a:rPr lang="tr-TR" b="1" dirty="0" err="1">
                <a:latin typeface="Times New Roman" panose="02020603050405020304" pitchFamily="18" charset="0"/>
                <a:cs typeface="Times New Roman" panose="02020603050405020304" pitchFamily="18" charset="0"/>
              </a:rPr>
              <a:t>Büyükköy</a:t>
            </a:r>
            <a:r>
              <a:rPr lang="tr-TR" b="1" dirty="0">
                <a:latin typeface="Times New Roman" panose="02020603050405020304" pitchFamily="18" charset="0"/>
                <a:cs typeface="Times New Roman" panose="02020603050405020304" pitchFamily="18" charset="0"/>
              </a:rPr>
              <a:t> Beldesinde ise 8 olmak üzere toplam 35 Mahalle </a:t>
            </a:r>
            <a:r>
              <a:rPr lang="tr-TR" dirty="0">
                <a:latin typeface="Times New Roman" panose="02020603050405020304" pitchFamily="18" charset="0"/>
                <a:cs typeface="Times New Roman" panose="02020603050405020304" pitchFamily="18" charset="0"/>
              </a:rPr>
              <a:t>bulunmaktadır.  İlçe nüfus kütüklerine kayıtlı yaşayan kişi sayısı </a:t>
            </a:r>
            <a:r>
              <a:rPr lang="tr-TR" b="1" dirty="0">
                <a:latin typeface="Times New Roman" panose="02020603050405020304" pitchFamily="18" charset="0"/>
                <a:cs typeface="Times New Roman" panose="02020603050405020304" pitchFamily="18" charset="0"/>
              </a:rPr>
              <a:t>120.000</a:t>
            </a:r>
            <a:r>
              <a:rPr lang="tr-TR" dirty="0">
                <a:latin typeface="Times New Roman" panose="02020603050405020304" pitchFamily="18" charset="0"/>
                <a:cs typeface="Times New Roman" panose="02020603050405020304" pitchFamily="18" charset="0"/>
              </a:rPr>
              <a:t> civarındadır. Diğer bir deyişle   ilçe halkının üçte ikisi başta İstanbul olmak üzere diğer il ve ilçelerde yaşamaktadırlar. </a:t>
            </a:r>
          </a:p>
          <a:p>
            <a:pPr algn="just">
              <a:defRPr/>
            </a:pPr>
            <a:endParaRPr lang="tr-TR" dirty="0">
              <a:latin typeface="Times New Roman" panose="02020603050405020304" pitchFamily="18" charset="0"/>
              <a:cs typeface="Times New Roman" panose="02020603050405020304" pitchFamily="18" charset="0"/>
            </a:endParaRPr>
          </a:p>
          <a:p>
            <a:pPr algn="just">
              <a:defRPr/>
            </a:pPr>
            <a:r>
              <a:rPr lang="tr-TR" dirty="0">
                <a:latin typeface="Times New Roman" panose="02020603050405020304" pitchFamily="18" charset="0"/>
                <a:cs typeface="Times New Roman" panose="02020603050405020304" pitchFamily="18" charset="0"/>
              </a:rPr>
              <a:t>          İlçe merkezinin İl Merkezine uzaklığı  18 </a:t>
            </a:r>
            <a:r>
              <a:rPr lang="tr-TR" dirty="0" err="1">
                <a:latin typeface="Times New Roman" panose="02020603050405020304" pitchFamily="18" charset="0"/>
                <a:cs typeface="Times New Roman" panose="02020603050405020304" pitchFamily="18" charset="0"/>
              </a:rPr>
              <a:t>km’dir</a:t>
            </a:r>
            <a:r>
              <a:rPr lang="tr-TR" dirty="0">
                <a:latin typeface="Times New Roman" panose="02020603050405020304" pitchFamily="18" charset="0"/>
                <a:cs typeface="Times New Roman" panose="02020603050405020304" pitchFamily="18" charset="0"/>
              </a:rPr>
              <a:t>. </a:t>
            </a:r>
          </a:p>
          <a:p>
            <a:pPr algn="just">
              <a:defRPr/>
            </a:pPr>
            <a:endParaRPr lang="tr-TR" sz="2000" dirty="0">
              <a:latin typeface="Verdana" pitchFamily="34" charset="0"/>
            </a:endParaRPr>
          </a:p>
          <a:p>
            <a:pPr algn="just">
              <a:defRPr/>
            </a:pPr>
            <a:r>
              <a:rPr lang="tr-TR" sz="2000" b="1" dirty="0">
                <a:solidFill>
                  <a:schemeClr val="bg1"/>
                </a:solidFill>
                <a:latin typeface="Constantia" pitchFamily="18" charset="0"/>
              </a:rPr>
              <a:t>   </a:t>
            </a:r>
            <a:endParaRPr lang="tr-TR" sz="2000" dirty="0">
              <a:solidFill>
                <a:schemeClr val="bg1"/>
              </a:solidFill>
              <a:latin typeface="Constantia" pitchFamily="18" charset="0"/>
            </a:endParaRPr>
          </a:p>
          <a:p>
            <a:pPr algn="just">
              <a:defRPr/>
            </a:pPr>
            <a:endParaRPr lang="tr-TR" dirty="0">
              <a:latin typeface="Constantia"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00063" y="571500"/>
            <a:ext cx="8229600" cy="1143000"/>
          </a:xfrm>
        </p:spPr>
        <p:txBody>
          <a:bodyPr/>
          <a:lstStyle/>
          <a:p>
            <a:pPr algn="ctr"/>
            <a:r>
              <a:rPr lang="tr-TR" sz="2400" b="1" dirty="0">
                <a:solidFill>
                  <a:schemeClr val="tx1"/>
                </a:solidFill>
                <a:latin typeface="Times New Roman" panose="02020603050405020304" pitchFamily="18" charset="0"/>
                <a:cs typeface="Times New Roman" panose="02020603050405020304" pitchFamily="18" charset="0"/>
              </a:rPr>
              <a:t>MÜFTÜLÜK  HİZMETLERİ</a:t>
            </a:r>
          </a:p>
        </p:txBody>
      </p:sp>
      <p:sp>
        <p:nvSpPr>
          <p:cNvPr id="27651" name="2 İçerik Yer Tutucusu"/>
          <p:cNvSpPr>
            <a:spLocks noGrp="1"/>
          </p:cNvSpPr>
          <p:nvPr>
            <p:ph idx="1"/>
          </p:nvPr>
        </p:nvSpPr>
        <p:spPr>
          <a:xfrm>
            <a:off x="-5957" y="2060848"/>
            <a:ext cx="8229600" cy="4389437"/>
          </a:xfrm>
        </p:spPr>
        <p:txBody>
          <a:bodyPr/>
          <a:lstStyle/>
          <a:p>
            <a:pPr marL="0" indent="0" algn="just">
              <a:buNone/>
              <a:defRPr/>
            </a:pPr>
            <a:r>
              <a:rPr lang="tr-TR" sz="1800" dirty="0">
                <a:latin typeface="Times New Roman" panose="02020603050405020304" pitchFamily="18" charset="0"/>
                <a:cs typeface="Times New Roman" panose="02020603050405020304" pitchFamily="18" charset="0"/>
              </a:rPr>
              <a:t>            -   İlçemiz merkez ve mahallelerde 43 Adet</a:t>
            </a:r>
          </a:p>
          <a:p>
            <a:pPr marL="0" indent="0" algn="just">
              <a:buNone/>
              <a:defRPr/>
            </a:pPr>
            <a:r>
              <a:rPr lang="tr-TR" sz="1800" dirty="0">
                <a:latin typeface="Times New Roman" panose="02020603050405020304" pitchFamily="18" charset="0"/>
                <a:cs typeface="Times New Roman" panose="02020603050405020304" pitchFamily="18" charset="0"/>
              </a:rPr>
              <a:t>            -	Beldelerde 25 Adet</a:t>
            </a:r>
          </a:p>
          <a:p>
            <a:pPr marL="0" indent="0" algn="just">
              <a:buNone/>
              <a:defRPr/>
            </a:pPr>
            <a:r>
              <a:rPr lang="tr-TR" sz="1800" dirty="0">
                <a:latin typeface="Times New Roman" panose="02020603050405020304" pitchFamily="18" charset="0"/>
                <a:cs typeface="Times New Roman" panose="02020603050405020304" pitchFamily="18" charset="0"/>
              </a:rPr>
              <a:t>            -	Köylerde ise 120 olmak üzere toplam 188 adet Camide 164 İmam-Hatip ve 	14 Müezzin Kayyım görev yapmaktadır.</a:t>
            </a:r>
          </a:p>
          <a:p>
            <a:pPr marL="0" indent="0" algn="just">
              <a:buNone/>
              <a:defRPr/>
            </a:pPr>
            <a:r>
              <a:rPr lang="tr-TR" sz="1800" dirty="0">
                <a:latin typeface="Times New Roman" panose="02020603050405020304" pitchFamily="18" charset="0"/>
                <a:cs typeface="Times New Roman" panose="02020603050405020304" pitchFamily="18" charset="0"/>
              </a:rPr>
              <a:t>            -	İlçemiz  Müftülüğüne bağlı 23 adet Kur’an Kursu mevcut olup, bunlardan 5 	tanesi 4-  6 yaş eğitimi, 14 tanesi Yatılı Kur’an Kursu Eğitimi, 4 tanesi de 	Gündüzlü Kur’an Kursu eğitimi  vermektedir.</a:t>
            </a:r>
          </a:p>
          <a:p>
            <a:pPr>
              <a:defRPr/>
            </a:pPr>
            <a:endParaRPr lang="tr-TR" dirty="0"/>
          </a:p>
          <a:p>
            <a:pPr>
              <a:defRPr/>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500187" y="1225783"/>
            <a:ext cx="6143625" cy="785813"/>
          </a:xfrm>
        </p:spPr>
        <p:txBody>
          <a:bodyPr/>
          <a:lstStyle/>
          <a:p>
            <a:pPr algn="ctr" eaLnBrk="1" hangingPunct="1"/>
            <a:r>
              <a:rPr lang="tr-TR" sz="2400" dirty="0">
                <a:solidFill>
                  <a:schemeClr val="tx1"/>
                </a:solidFill>
                <a:latin typeface="Impact" pitchFamily="34" charset="0"/>
              </a:rPr>
              <a:t> </a:t>
            </a:r>
            <a:r>
              <a:rPr lang="tr-TR" sz="2400" b="1" dirty="0">
                <a:solidFill>
                  <a:schemeClr val="tx1"/>
                </a:solidFill>
                <a:latin typeface="Times New Roman" panose="02020603050405020304" pitchFamily="18" charset="0"/>
                <a:cs typeface="Times New Roman" panose="02020603050405020304" pitchFamily="18" charset="0"/>
              </a:rPr>
              <a:t>İLÇEMİZDE SAĞLIK HİZMETLERİ</a:t>
            </a:r>
          </a:p>
        </p:txBody>
      </p:sp>
      <p:sp>
        <p:nvSpPr>
          <p:cNvPr id="28675" name="4 Metin kutusu"/>
          <p:cNvSpPr txBox="1">
            <a:spLocks noChangeArrowheads="1"/>
          </p:cNvSpPr>
          <p:nvPr/>
        </p:nvSpPr>
        <p:spPr bwMode="auto">
          <a:xfrm>
            <a:off x="971600" y="2276872"/>
            <a:ext cx="7743825" cy="3139321"/>
          </a:xfrm>
          <a:prstGeom prst="rect">
            <a:avLst/>
          </a:prstGeom>
          <a:noFill/>
          <a:ln w="9525">
            <a:noFill/>
            <a:miter lim="800000"/>
            <a:headEnd/>
            <a:tailEnd/>
          </a:ln>
        </p:spPr>
        <p:txBody>
          <a:bodyPr>
            <a:spAutoFit/>
          </a:bodyPr>
          <a:lstStyle/>
          <a:p>
            <a:pPr algn="just">
              <a:defRPr/>
            </a:pPr>
            <a:r>
              <a:rPr lang="tr-TR" dirty="0">
                <a:latin typeface="Times New Roman" panose="02020603050405020304" pitchFamily="18" charset="0"/>
                <a:cs typeface="Times New Roman" panose="02020603050405020304" pitchFamily="18" charset="0"/>
              </a:rPr>
              <a:t>	</a:t>
            </a:r>
          </a:p>
          <a:p>
            <a:pPr algn="just">
              <a:defRPr/>
            </a:pPr>
            <a:r>
              <a:rPr lang="tr-TR" dirty="0">
                <a:latin typeface="Times New Roman" panose="02020603050405020304" pitchFamily="18" charset="0"/>
                <a:cs typeface="Times New Roman" panose="02020603050405020304" pitchFamily="18" charset="0"/>
              </a:rPr>
              <a:t>	İlçemizde  birinci basamak sağlık hizmeti 4 Aile sağlığı merkezinde </a:t>
            </a:r>
            <a:r>
              <a:rPr lang="tr-TR" b="1" dirty="0">
                <a:latin typeface="Times New Roman" panose="02020603050405020304" pitchFamily="18" charset="0"/>
                <a:cs typeface="Times New Roman" panose="02020603050405020304" pitchFamily="18" charset="0"/>
              </a:rPr>
              <a:t>11 Aile Hekimi</a:t>
            </a:r>
            <a:r>
              <a:rPr lang="tr-TR" dirty="0">
                <a:latin typeface="Times New Roman" panose="02020603050405020304" pitchFamily="18" charset="0"/>
                <a:cs typeface="Times New Roman" panose="02020603050405020304" pitchFamily="18" charset="0"/>
              </a:rPr>
              <a:t> ve </a:t>
            </a:r>
            <a:r>
              <a:rPr lang="tr-TR" b="1" dirty="0">
                <a:latin typeface="Times New Roman" panose="02020603050405020304" pitchFamily="18" charset="0"/>
                <a:cs typeface="Times New Roman" panose="02020603050405020304" pitchFamily="18" charset="0"/>
              </a:rPr>
              <a:t>11 Aile Sağlığı Elemanı (Ebe-Hemşire)</a:t>
            </a:r>
            <a:r>
              <a:rPr lang="tr-TR" dirty="0">
                <a:latin typeface="Times New Roman" panose="02020603050405020304" pitchFamily="18" charset="0"/>
                <a:cs typeface="Times New Roman" panose="02020603050405020304" pitchFamily="18" charset="0"/>
              </a:rPr>
              <a:t> tarafından verilmektedir. </a:t>
            </a:r>
          </a:p>
          <a:p>
            <a:pPr algn="just">
              <a:defRPr/>
            </a:pPr>
            <a:endParaRPr lang="tr-TR" dirty="0">
              <a:latin typeface="Times New Roman" panose="02020603050405020304" pitchFamily="18" charset="0"/>
              <a:cs typeface="Times New Roman" panose="02020603050405020304" pitchFamily="18" charset="0"/>
            </a:endParaRPr>
          </a:p>
          <a:p>
            <a:pPr algn="just">
              <a:defRPr/>
            </a:pPr>
            <a:r>
              <a:rPr lang="tr-TR" dirty="0">
                <a:latin typeface="Times New Roman" panose="02020603050405020304" pitchFamily="18" charset="0"/>
                <a:cs typeface="Times New Roman" panose="02020603050405020304" pitchFamily="18" charset="0"/>
              </a:rPr>
              <a:t>	İdari birim olan İlçe Sağlık Müdürlüğünde; </a:t>
            </a:r>
            <a:r>
              <a:rPr lang="tr-TR" b="1" dirty="0">
                <a:latin typeface="Times New Roman" panose="02020603050405020304" pitchFamily="18" charset="0"/>
                <a:cs typeface="Times New Roman" panose="02020603050405020304" pitchFamily="18" charset="0"/>
              </a:rPr>
              <a:t>3 </a:t>
            </a:r>
            <a:r>
              <a:rPr lang="tr-TR" dirty="0">
                <a:latin typeface="Times New Roman" panose="02020603050405020304" pitchFamily="18" charset="0"/>
                <a:cs typeface="Times New Roman" panose="02020603050405020304" pitchFamily="18" charset="0"/>
              </a:rPr>
              <a:t>Hekim, </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Diş Hekimi,</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Sağlık Memuru,</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Hemşire,</a:t>
            </a:r>
            <a:r>
              <a:rPr lang="tr-TR"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Ebe, </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Çevre Sağlığı Teknisyeni,</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Tıbbi Sekreter,</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Laboratuar Teknisyeni,</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Memur, </a:t>
            </a:r>
            <a:r>
              <a:rPr lang="tr-TR" b="1" dirty="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Hizmetli (İkisi sürekli işçi), </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şoför (araçlı-kiralık) olmak üzere </a:t>
            </a:r>
            <a:r>
              <a:rPr lang="tr-TR" b="1" dirty="0">
                <a:latin typeface="Times New Roman" panose="02020603050405020304" pitchFamily="18" charset="0"/>
                <a:cs typeface="Times New Roman" panose="02020603050405020304" pitchFamily="18" charset="0"/>
              </a:rPr>
              <a:t>Toplam 21 personel </a:t>
            </a:r>
            <a:r>
              <a:rPr lang="tr-TR" dirty="0">
                <a:latin typeface="Times New Roman" panose="02020603050405020304" pitchFamily="18" charset="0"/>
                <a:cs typeface="Times New Roman" panose="02020603050405020304" pitchFamily="18" charset="0"/>
              </a:rPr>
              <a:t>tarafından </a:t>
            </a:r>
            <a:r>
              <a:rPr lang="tr-TR" b="1" dirty="0">
                <a:latin typeface="Times New Roman" panose="02020603050405020304" pitchFamily="18" charset="0"/>
                <a:cs typeface="Times New Roman" panose="02020603050405020304" pitchFamily="18" charset="0"/>
              </a:rPr>
              <a:t>Temel Sağlık Hizmeti yürütülmektedir</a:t>
            </a:r>
            <a:r>
              <a:rPr lang="tr-TR" dirty="0">
                <a:latin typeface="Times New Roman" panose="02020603050405020304" pitchFamily="18" charset="0"/>
                <a:cs typeface="Times New Roman" panose="02020603050405020304" pitchFamily="18" charset="0"/>
              </a:rPr>
              <a:t>. </a:t>
            </a:r>
          </a:p>
          <a:p>
            <a:pPr algn="just">
              <a:defRPr/>
            </a:pPr>
            <a:endParaRPr lang="tr-TR" dirty="0">
              <a:latin typeface="Times New Roman" panose="02020603050405020304" pitchFamily="18" charset="0"/>
              <a:cs typeface="Times New Roman" panose="02020603050405020304" pitchFamily="18" charset="0"/>
            </a:endParaRPr>
          </a:p>
          <a:p>
            <a:pPr algn="just">
              <a:defRPr/>
            </a:pPr>
            <a:r>
              <a:rPr lang="tr-TR" dirty="0">
                <a:latin typeface="Times New Roman" panose="02020603050405020304" pitchFamily="18" charset="0"/>
                <a:cs typeface="Times New Roman" panose="02020603050405020304" pitchFamily="18" charset="0"/>
              </a:rPr>
              <a:t>	</a:t>
            </a:r>
            <a:endParaRPr lang="tr-TR" dirty="0">
              <a:latin typeface="Constantia"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8" cy="1285875"/>
          </a:xfrm>
          <a:prstGeom prst="rect">
            <a:avLst/>
          </a:prstGeom>
        </p:spPr>
      </p:pic>
    </p:spTree>
  </p:cSld>
  <p:clrMapOvr>
    <a:masterClrMapping/>
  </p:clrMapOvr>
  <p:transition>
    <p:pull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p:cNvSpPr>
            <a:spLocks noGrp="1"/>
          </p:cNvSpPr>
          <p:nvPr>
            <p:ph idx="1"/>
          </p:nvPr>
        </p:nvSpPr>
        <p:spPr>
          <a:xfrm>
            <a:off x="1712984" y="548680"/>
            <a:ext cx="5643563" cy="642938"/>
          </a:xfrm>
        </p:spPr>
        <p:txBody>
          <a:bodyPr/>
          <a:lstStyle/>
          <a:p>
            <a:pPr algn="ctr" eaLnBrk="1" hangingPunct="1">
              <a:lnSpc>
                <a:spcPct val="90000"/>
              </a:lnSpc>
              <a:buFont typeface="Wingdings 2" pitchFamily="18" charset="2"/>
              <a:buNone/>
              <a:defRPr/>
            </a:pPr>
            <a:r>
              <a:rPr lang="tr-TR" sz="2800" dirty="0">
                <a:latin typeface="+mj-lt"/>
              </a:rPr>
              <a:t>  </a:t>
            </a:r>
            <a:r>
              <a:rPr lang="tr-TR" sz="2400" b="1" dirty="0">
                <a:latin typeface="Times New Roman" panose="02020603050405020304" pitchFamily="18" charset="0"/>
                <a:cs typeface="Times New Roman" panose="02020603050405020304" pitchFamily="18" charset="0"/>
              </a:rPr>
              <a:t>ÇAYELİ İSHAKOĞLU DEVLET HASTANESİ   PERSONEL DURUMU</a:t>
            </a:r>
          </a:p>
          <a:p>
            <a:pPr eaLnBrk="1" hangingPunct="1">
              <a:lnSpc>
                <a:spcPct val="90000"/>
              </a:lnSpc>
              <a:defRPr/>
            </a:pPr>
            <a:endParaRPr lang="tr-TR" sz="2400" dirty="0"/>
          </a:p>
        </p:txBody>
      </p:sp>
      <p:graphicFrame>
        <p:nvGraphicFramePr>
          <p:cNvPr id="5" name="4 Tablo"/>
          <p:cNvGraphicFramePr>
            <a:graphicFrameLocks noGrp="1"/>
          </p:cNvGraphicFramePr>
          <p:nvPr>
            <p:extLst>
              <p:ext uri="{D42A27DB-BD31-4B8C-83A1-F6EECF244321}">
                <p14:modId xmlns:p14="http://schemas.microsoft.com/office/powerpoint/2010/main" val="334282663"/>
              </p:ext>
            </p:extLst>
          </p:nvPr>
        </p:nvGraphicFramePr>
        <p:xfrm>
          <a:off x="1821637" y="1340768"/>
          <a:ext cx="5500725" cy="5268422"/>
        </p:xfrm>
        <a:graphic>
          <a:graphicData uri="http://schemas.openxmlformats.org/drawingml/2006/table">
            <a:tbl>
              <a:tblPr/>
              <a:tblGrid>
                <a:gridCol w="1833587">
                  <a:extLst>
                    <a:ext uri="{9D8B030D-6E8A-4147-A177-3AD203B41FA5}">
                      <a16:colId xmlns:a16="http://schemas.microsoft.com/office/drawing/2014/main" val="20000"/>
                    </a:ext>
                  </a:extLst>
                </a:gridCol>
                <a:gridCol w="1833569">
                  <a:extLst>
                    <a:ext uri="{9D8B030D-6E8A-4147-A177-3AD203B41FA5}">
                      <a16:colId xmlns:a16="http://schemas.microsoft.com/office/drawing/2014/main" val="20001"/>
                    </a:ext>
                  </a:extLst>
                </a:gridCol>
                <a:gridCol w="1833569">
                  <a:extLst>
                    <a:ext uri="{9D8B030D-6E8A-4147-A177-3AD203B41FA5}">
                      <a16:colId xmlns:a16="http://schemas.microsoft.com/office/drawing/2014/main" val="20002"/>
                    </a:ext>
                  </a:extLst>
                </a:gridCol>
              </a:tblGrid>
              <a:tr h="342925">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SIRA NO</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GÖREVİ / ÜNVANI</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SAYISI</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l">
                        <a:lnSpc>
                          <a:spcPct val="107000"/>
                        </a:lnSpc>
                        <a:spcAft>
                          <a:spcPts val="800"/>
                        </a:spcAft>
                        <a:tabLst>
                          <a:tab pos="651510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Başhekim</a:t>
                      </a: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651510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437197282"/>
                  </a:ext>
                </a:extLst>
              </a:tr>
              <a:tr h="287223">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l">
                        <a:lnSpc>
                          <a:spcPct val="107000"/>
                        </a:lnSpc>
                        <a:spcAft>
                          <a:spcPts val="800"/>
                        </a:spcAft>
                        <a:tabLst>
                          <a:tab pos="651510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Başhekim Yrd.</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651510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286414">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Uzman Doktor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290459">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Diş Tabibi sayısı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39063">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l">
                        <a:lnSpc>
                          <a:spcPct val="107000"/>
                        </a:lnSpc>
                        <a:spcAft>
                          <a:spcPts val="800"/>
                        </a:spcAft>
                      </a:pPr>
                      <a:r>
                        <a:rPr lang="tr-TR" sz="1200" dirty="0" err="1">
                          <a:effectLst/>
                          <a:latin typeface="Times New Roman" panose="02020603050405020304" pitchFamily="18" charset="0"/>
                          <a:ea typeface="Calibri" panose="020F0502020204030204" pitchFamily="34" charset="0"/>
                          <a:cs typeface="Times New Roman" panose="02020603050405020304" pitchFamily="18" charset="0"/>
                        </a:rPr>
                        <a:t>Geç.Gör.Gelen.Doktor</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Sayısı  (Üroloji)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266246">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l">
                        <a:lnSpc>
                          <a:spcPct val="107000"/>
                        </a:lnSpc>
                        <a:spcAft>
                          <a:spcPts val="800"/>
                        </a:spcAft>
                        <a:tabLst>
                          <a:tab pos="634365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İdari ve Mali İşler Müdürü</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634365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Tabip</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288032">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Müdür Yardımcısı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Diyetisyen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l">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Eczacı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l">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Eczane Teknikeri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11"/>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l">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Diyaliz Teknikeri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2"/>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Evde Sağlık Teknikeri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491527453"/>
                  </a:ext>
                </a:extLst>
              </a:tr>
              <a:tr h="288032">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Anestezi Teknikeri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949698407"/>
                  </a:ext>
                </a:extLst>
              </a:tr>
              <a:tr h="288032">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Laboratuvar Teknikeri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721948907"/>
                  </a:ext>
                </a:extLst>
              </a:tr>
              <a:tr h="288032">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Laboratuvar Teknisyeni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3220783814"/>
                  </a:ext>
                </a:extLst>
              </a:tr>
              <a:tr h="244977">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İlk ve Acil Yardım</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776768664"/>
                  </a:ext>
                </a:extLst>
              </a:tr>
            </a:tbl>
          </a:graphicData>
        </a:graphic>
      </p:graphicFrame>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2143125" y="214313"/>
            <a:ext cx="5500688" cy="500062"/>
          </a:xfrm>
        </p:spPr>
        <p:txBody>
          <a:bodyPr/>
          <a:lstStyle/>
          <a:p>
            <a:pPr algn="ctr" eaLnBrk="1" hangingPunct="1"/>
            <a:r>
              <a:rPr lang="tr-TR" sz="2400" b="1" dirty="0">
                <a:solidFill>
                  <a:schemeClr val="tx1"/>
                </a:solidFill>
                <a:latin typeface="Times New Roman" panose="02020603050405020304" pitchFamily="18" charset="0"/>
                <a:cs typeface="Times New Roman" panose="02020603050405020304" pitchFamily="18" charset="0"/>
              </a:rPr>
              <a:t>İLÇEMİZDE SAĞLIK HİZMETLERİ</a:t>
            </a:r>
            <a:endParaRPr lang="tr-TR" sz="2400" b="1" dirty="0">
              <a:latin typeface="Times New Roman" panose="02020603050405020304" pitchFamily="18" charset="0"/>
              <a:cs typeface="Times New Roman" panose="02020603050405020304" pitchFamily="18" charset="0"/>
            </a:endParaRPr>
          </a:p>
        </p:txBody>
      </p:sp>
      <p:graphicFrame>
        <p:nvGraphicFramePr>
          <p:cNvPr id="6" name="5 Tablo"/>
          <p:cNvGraphicFramePr>
            <a:graphicFrameLocks noGrp="1"/>
          </p:cNvGraphicFramePr>
          <p:nvPr>
            <p:extLst>
              <p:ext uri="{D42A27DB-BD31-4B8C-83A1-F6EECF244321}">
                <p14:modId xmlns:p14="http://schemas.microsoft.com/office/powerpoint/2010/main" val="3941512883"/>
              </p:ext>
            </p:extLst>
          </p:nvPr>
        </p:nvGraphicFramePr>
        <p:xfrm>
          <a:off x="1404938" y="770981"/>
          <a:ext cx="6977062" cy="6029041"/>
        </p:xfrm>
        <a:graphic>
          <a:graphicData uri="http://schemas.openxmlformats.org/drawingml/2006/table">
            <a:tbl>
              <a:tblPr/>
              <a:tblGrid>
                <a:gridCol w="1726902">
                  <a:extLst>
                    <a:ext uri="{9D8B030D-6E8A-4147-A177-3AD203B41FA5}">
                      <a16:colId xmlns:a16="http://schemas.microsoft.com/office/drawing/2014/main" val="20000"/>
                    </a:ext>
                  </a:extLst>
                </a:gridCol>
                <a:gridCol w="2924473">
                  <a:extLst>
                    <a:ext uri="{9D8B030D-6E8A-4147-A177-3AD203B41FA5}">
                      <a16:colId xmlns:a16="http://schemas.microsoft.com/office/drawing/2014/main" val="20001"/>
                    </a:ext>
                  </a:extLst>
                </a:gridCol>
                <a:gridCol w="2325687">
                  <a:extLst>
                    <a:ext uri="{9D8B030D-6E8A-4147-A177-3AD203B41FA5}">
                      <a16:colId xmlns:a16="http://schemas.microsoft.com/office/drawing/2014/main" val="20002"/>
                    </a:ext>
                  </a:extLst>
                </a:gridCol>
              </a:tblGrid>
              <a:tr h="444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FFFFFF"/>
                          </a:solidFill>
                          <a:effectLst/>
                          <a:latin typeface="Times New Roman" pitchFamily="18" charset="0"/>
                          <a:cs typeface="Times New Roman" pitchFamily="18" charset="0"/>
                        </a:rPr>
                        <a:t>SIRANO</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FFFFFF"/>
                          </a:solidFill>
                          <a:effectLst/>
                          <a:latin typeface="Times New Roman" pitchFamily="18" charset="0"/>
                          <a:cs typeface="Times New Roman" pitchFamily="18" charset="0"/>
                        </a:rPr>
                        <a:t>GÖREVİ / ÜNVANI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a:ln>
                            <a:noFill/>
                          </a:ln>
                          <a:solidFill>
                            <a:srgbClr val="FFFFFF"/>
                          </a:solidFill>
                          <a:effectLst/>
                          <a:latin typeface="Times New Roman" pitchFamily="18" charset="0"/>
                          <a:cs typeface="Times New Roman" pitchFamily="18" charset="0"/>
                        </a:rPr>
                        <a:t>SAYISI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7620">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Sağlık Memuru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360040">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Tıbbi Sekreter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114425" algn="l"/>
                        </a:tabLst>
                      </a:pPr>
                      <a:r>
                        <a:rPr lang="tr-TR" sz="120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15416">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Ayniyat Saymanı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360040">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Şef</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60040">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Ebe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60040">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Hemşire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47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315416">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Laborant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360040">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tabLst>
                          <a:tab pos="142875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Röntgen Teknisyen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42875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360040">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42875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Röntgen Teknikeri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428750"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360040">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V.H.K.İ. sayısı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311548">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Memur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557527457"/>
                  </a:ext>
                </a:extLst>
              </a:tr>
              <a:tr h="311548">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30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Hizmetli Sayısı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3264339475"/>
                  </a:ext>
                </a:extLst>
              </a:tr>
              <a:tr h="311548">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31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Şoför sayısı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2817410525"/>
                  </a:ext>
                </a:extLst>
              </a:tr>
              <a:tr h="311548">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32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nSpc>
                          <a:spcPct val="107000"/>
                        </a:lnSpc>
                        <a:spcAft>
                          <a:spcPts val="800"/>
                        </a:spcAft>
                        <a:tabLst>
                          <a:tab pos="1200150" algn="l"/>
                          <a:tab pos="3400425" algn="ctr"/>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Sürekli İşçi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algn="ctr">
                        <a:lnSpc>
                          <a:spcPct val="107000"/>
                        </a:lnSpc>
                        <a:spcAft>
                          <a:spcPts val="800"/>
                        </a:spcAft>
                        <a:tabLst>
                          <a:tab pos="1200150" algn="l"/>
                          <a:tab pos="3400425" algn="ctr"/>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52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490302999"/>
                  </a:ext>
                </a:extLst>
              </a:tr>
              <a:tr h="311548">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33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Diğerleri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algn="ctr">
                        <a:lnSpc>
                          <a:spcPct val="107000"/>
                        </a:lnSpc>
                        <a:spcAft>
                          <a:spcPts val="800"/>
                        </a:spcAft>
                        <a:tabLst>
                          <a:tab pos="1114425" algn="l"/>
                        </a:tabLs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796963899"/>
                  </a:ext>
                </a:extLst>
              </a:tr>
              <a:tr h="149664">
                <a:tc gridSpan="2">
                  <a:txBody>
                    <a:bodyPr/>
                    <a:lstStyle/>
                    <a:p>
                      <a:pPr algn="ctr">
                        <a:lnSpc>
                          <a:spcPct val="107000"/>
                        </a:lnSpc>
                        <a:spcAft>
                          <a:spcPts val="800"/>
                        </a:spcAft>
                        <a:tabLst>
                          <a:tab pos="1114425" algn="l"/>
                        </a:tabLst>
                      </a:pPr>
                      <a:r>
                        <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TOPLAM PERSONEL SAYISI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pPr algn="ctr">
                        <a:lnSpc>
                          <a:spcPct val="107000"/>
                        </a:lnSpc>
                        <a:spcAft>
                          <a:spcPts val="800"/>
                        </a:spcAft>
                        <a:tabLst>
                          <a:tab pos="1114425" algn="l"/>
                        </a:tabLs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114425" algn="l"/>
                        </a:tabLst>
                        <a:defRPr/>
                      </a:pPr>
                      <a:r>
                        <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114425"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3993070626"/>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268760"/>
          </a:xfrm>
          <a:prstGeom prst="rect">
            <a:avLst/>
          </a:prstGeom>
        </p:spPr>
      </p:pic>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3721F6A4-6778-41BC-ACF1-3D1B6A081F98}"/>
              </a:ext>
            </a:extLst>
          </p:cNvPr>
          <p:cNvSpPr/>
          <p:nvPr/>
        </p:nvSpPr>
        <p:spPr>
          <a:xfrm>
            <a:off x="1187624" y="372270"/>
            <a:ext cx="7848872" cy="1069395"/>
          </a:xfrm>
          <a:prstGeom prst="rect">
            <a:avLst/>
          </a:prstGeom>
        </p:spPr>
        <p:txBody>
          <a:bodyPr wrap="square">
            <a:spAutoFit/>
          </a:bodyPr>
          <a:lstStyle/>
          <a:p>
            <a:pPr algn="ctr">
              <a:lnSpc>
                <a:spcPct val="107000"/>
              </a:lnSpc>
              <a:spcAft>
                <a:spcPts val="800"/>
              </a:spcAft>
            </a:pP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u="sng" dirty="0">
                <a:latin typeface="Times New Roman" panose="02020603050405020304" pitchFamily="18" charset="0"/>
                <a:ea typeface="Calibri" panose="020F0502020204030204" pitchFamily="34" charset="0"/>
                <a:cs typeface="Times New Roman" panose="02020603050405020304" pitchFamily="18" charset="0"/>
              </a:rPr>
              <a:t>ÇAYELİ KÖYLERE HİZMET GÖTÜRME BİRLİĞİ KÖYDES UYGULAMALARI</a:t>
            </a:r>
            <a:endParaRPr lang="tr-TR" b="1" u="sng"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o 8">
            <a:extLst>
              <a:ext uri="{FF2B5EF4-FFF2-40B4-BE49-F238E27FC236}">
                <a16:creationId xmlns:a16="http://schemas.microsoft.com/office/drawing/2014/main" id="{4A4156D3-9983-45B4-9CF2-EFD93A3EEB6B}"/>
              </a:ext>
            </a:extLst>
          </p:cNvPr>
          <p:cNvGraphicFramePr>
            <a:graphicFrameLocks noGrp="1"/>
          </p:cNvGraphicFramePr>
          <p:nvPr>
            <p:extLst>
              <p:ext uri="{D42A27DB-BD31-4B8C-83A1-F6EECF244321}">
                <p14:modId xmlns:p14="http://schemas.microsoft.com/office/powerpoint/2010/main" val="3483808180"/>
              </p:ext>
            </p:extLst>
          </p:nvPr>
        </p:nvGraphicFramePr>
        <p:xfrm>
          <a:off x="1295636" y="1625445"/>
          <a:ext cx="6768749" cy="1397837"/>
        </p:xfrm>
        <a:graphic>
          <a:graphicData uri="http://schemas.openxmlformats.org/drawingml/2006/table">
            <a:tbl>
              <a:tblPr firstRow="1" firstCol="1" bandRow="1">
                <a:tableStyleId>{5C22544A-7EE6-4342-B048-85BDC9FD1C3A}</a:tableStyleId>
              </a:tblPr>
              <a:tblGrid>
                <a:gridCol w="491254">
                  <a:extLst>
                    <a:ext uri="{9D8B030D-6E8A-4147-A177-3AD203B41FA5}">
                      <a16:colId xmlns:a16="http://schemas.microsoft.com/office/drawing/2014/main" val="2971655482"/>
                    </a:ext>
                  </a:extLst>
                </a:gridCol>
                <a:gridCol w="491254">
                  <a:extLst>
                    <a:ext uri="{9D8B030D-6E8A-4147-A177-3AD203B41FA5}">
                      <a16:colId xmlns:a16="http://schemas.microsoft.com/office/drawing/2014/main" val="800196590"/>
                    </a:ext>
                  </a:extLst>
                </a:gridCol>
                <a:gridCol w="800944">
                  <a:extLst>
                    <a:ext uri="{9D8B030D-6E8A-4147-A177-3AD203B41FA5}">
                      <a16:colId xmlns:a16="http://schemas.microsoft.com/office/drawing/2014/main" val="4128936186"/>
                    </a:ext>
                  </a:extLst>
                </a:gridCol>
                <a:gridCol w="800944">
                  <a:extLst>
                    <a:ext uri="{9D8B030D-6E8A-4147-A177-3AD203B41FA5}">
                      <a16:colId xmlns:a16="http://schemas.microsoft.com/office/drawing/2014/main" val="2049626131"/>
                    </a:ext>
                  </a:extLst>
                </a:gridCol>
                <a:gridCol w="491254">
                  <a:extLst>
                    <a:ext uri="{9D8B030D-6E8A-4147-A177-3AD203B41FA5}">
                      <a16:colId xmlns:a16="http://schemas.microsoft.com/office/drawing/2014/main" val="2795613841"/>
                    </a:ext>
                  </a:extLst>
                </a:gridCol>
                <a:gridCol w="800944">
                  <a:extLst>
                    <a:ext uri="{9D8B030D-6E8A-4147-A177-3AD203B41FA5}">
                      <a16:colId xmlns:a16="http://schemas.microsoft.com/office/drawing/2014/main" val="4145305678"/>
                    </a:ext>
                  </a:extLst>
                </a:gridCol>
                <a:gridCol w="1001824">
                  <a:extLst>
                    <a:ext uri="{9D8B030D-6E8A-4147-A177-3AD203B41FA5}">
                      <a16:colId xmlns:a16="http://schemas.microsoft.com/office/drawing/2014/main" val="1177335158"/>
                    </a:ext>
                  </a:extLst>
                </a:gridCol>
                <a:gridCol w="1001824">
                  <a:extLst>
                    <a:ext uri="{9D8B030D-6E8A-4147-A177-3AD203B41FA5}">
                      <a16:colId xmlns:a16="http://schemas.microsoft.com/office/drawing/2014/main" val="1235540512"/>
                    </a:ext>
                  </a:extLst>
                </a:gridCol>
                <a:gridCol w="888507">
                  <a:extLst>
                    <a:ext uri="{9D8B030D-6E8A-4147-A177-3AD203B41FA5}">
                      <a16:colId xmlns:a16="http://schemas.microsoft.com/office/drawing/2014/main" val="1848733551"/>
                    </a:ext>
                  </a:extLst>
                </a:gridCol>
              </a:tblGrid>
              <a:tr h="499613">
                <a:tc rowSpan="2">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YILI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YOL PROJESİ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İÇMESUYU PROJESİ</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ÖDENECEK MİKTAR</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ARTAN ÖDENEK</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510709"/>
                  </a:ext>
                </a:extLst>
              </a:tr>
              <a:tr h="449112">
                <a:tc vMerge="1">
                  <a:txBody>
                    <a:bodyPr/>
                    <a:lstStyle/>
                    <a:p>
                      <a:endParaRPr lang="tr-TR"/>
                    </a:p>
                  </a:txBody>
                  <a:tcPr/>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ASIL İŞ</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EK İŞ</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TOPLAM</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ASIL İŞ</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EK İŞ</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TOPLAM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6489972"/>
                  </a:ext>
                </a:extLst>
              </a:tr>
              <a:tr h="449112">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2021</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4</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4</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3</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a:effectLst/>
                          <a:latin typeface="Times New Roman" panose="02020603050405020304" pitchFamily="18" charset="0"/>
                          <a:cs typeface="Times New Roman" panose="02020603050405020304" pitchFamily="18" charset="0"/>
                        </a:rPr>
                        <a:t>3.619.495.30</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5986211"/>
                  </a:ext>
                </a:extLst>
              </a:tr>
            </a:tbl>
          </a:graphicData>
        </a:graphic>
      </p:graphicFrame>
      <p:graphicFrame>
        <p:nvGraphicFramePr>
          <p:cNvPr id="10" name="Tablo 9">
            <a:extLst>
              <a:ext uri="{FF2B5EF4-FFF2-40B4-BE49-F238E27FC236}">
                <a16:creationId xmlns:a16="http://schemas.microsoft.com/office/drawing/2014/main" id="{91005D7B-17D7-4355-B71F-06434BBD74F0}"/>
              </a:ext>
            </a:extLst>
          </p:cNvPr>
          <p:cNvGraphicFramePr>
            <a:graphicFrameLocks noGrp="1"/>
          </p:cNvGraphicFramePr>
          <p:nvPr>
            <p:extLst>
              <p:ext uri="{D42A27DB-BD31-4B8C-83A1-F6EECF244321}">
                <p14:modId xmlns:p14="http://schemas.microsoft.com/office/powerpoint/2010/main" val="2969289400"/>
              </p:ext>
            </p:extLst>
          </p:nvPr>
        </p:nvGraphicFramePr>
        <p:xfrm>
          <a:off x="1335551" y="3633456"/>
          <a:ext cx="6552724" cy="902279"/>
        </p:xfrm>
        <a:graphic>
          <a:graphicData uri="http://schemas.openxmlformats.org/drawingml/2006/table">
            <a:tbl>
              <a:tblPr firstRow="1" firstCol="1" lastRow="1" lastCol="1" bandRow="1" bandCol="1">
                <a:tableStyleId>{5C22544A-7EE6-4342-B048-85BDC9FD1C3A}</a:tableStyleId>
              </a:tblPr>
              <a:tblGrid>
                <a:gridCol w="1841253">
                  <a:extLst>
                    <a:ext uri="{9D8B030D-6E8A-4147-A177-3AD203B41FA5}">
                      <a16:colId xmlns:a16="http://schemas.microsoft.com/office/drawing/2014/main" val="1649265605"/>
                    </a:ext>
                  </a:extLst>
                </a:gridCol>
                <a:gridCol w="2249489">
                  <a:extLst>
                    <a:ext uri="{9D8B030D-6E8A-4147-A177-3AD203B41FA5}">
                      <a16:colId xmlns:a16="http://schemas.microsoft.com/office/drawing/2014/main" val="4094712749"/>
                    </a:ext>
                  </a:extLst>
                </a:gridCol>
                <a:gridCol w="2461982">
                  <a:extLst>
                    <a:ext uri="{9D8B030D-6E8A-4147-A177-3AD203B41FA5}">
                      <a16:colId xmlns:a16="http://schemas.microsoft.com/office/drawing/2014/main" val="2175713892"/>
                    </a:ext>
                  </a:extLst>
                </a:gridCol>
              </a:tblGrid>
              <a:tr h="608605">
                <a:tc>
                  <a:txBody>
                    <a:bodyPr/>
                    <a:lstStyle/>
                    <a:p>
                      <a:pPr algn="just">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YILI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BÜTÇE GELİR TAHMİNİ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GERÇEKLEŞEN GELİR</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685834"/>
                  </a:ext>
                </a:extLst>
              </a:tr>
              <a:tr h="293674">
                <a:tc>
                  <a:txBody>
                    <a:bodyPr/>
                    <a:lstStyle/>
                    <a:p>
                      <a:pPr algn="ctr">
                        <a:lnSpc>
                          <a:spcPct val="107000"/>
                        </a:lnSpc>
                        <a:spcAft>
                          <a:spcPts val="800"/>
                        </a:spcAft>
                      </a:pPr>
                      <a:r>
                        <a:rPr lang="tr-TR" sz="1200" dirty="0">
                          <a:solidFill>
                            <a:schemeClr val="tx1"/>
                          </a:solidFill>
                          <a:effectLst/>
                          <a:latin typeface="Times New Roman" panose="02020603050405020304" pitchFamily="18" charset="0"/>
                          <a:cs typeface="Times New Roman" panose="02020603050405020304" pitchFamily="18" charset="0"/>
                        </a:rPr>
                        <a:t>2021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7EBF5"/>
                    </a:solidFill>
                  </a:tcPr>
                </a:tc>
                <a:tc>
                  <a:txBody>
                    <a:bodyPr/>
                    <a:lstStyle/>
                    <a:p>
                      <a:pPr algn="ctr">
                        <a:lnSpc>
                          <a:spcPct val="107000"/>
                        </a:lnSpc>
                        <a:spcAft>
                          <a:spcPts val="800"/>
                        </a:spcAft>
                      </a:pPr>
                      <a:r>
                        <a:rPr lang="tr-TR" sz="1200" dirty="0">
                          <a:solidFill>
                            <a:schemeClr val="tx1"/>
                          </a:solidFill>
                          <a:effectLst/>
                          <a:latin typeface="Times New Roman" panose="02020603050405020304" pitchFamily="18" charset="0"/>
                          <a:cs typeface="Times New Roman" panose="02020603050405020304" pitchFamily="18" charset="0"/>
                        </a:rPr>
                        <a:t>18.000.000,00</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7EBF5"/>
                    </a:solidFill>
                  </a:tcPr>
                </a:tc>
                <a:tc>
                  <a:txBody>
                    <a:bodyPr/>
                    <a:lstStyle/>
                    <a:p>
                      <a:pPr algn="ctr">
                        <a:lnSpc>
                          <a:spcPct val="107000"/>
                        </a:lnSpc>
                        <a:spcAft>
                          <a:spcPts val="800"/>
                        </a:spcAft>
                      </a:pPr>
                      <a:r>
                        <a:rPr lang="tr-TR" sz="1200" dirty="0">
                          <a:solidFill>
                            <a:schemeClr val="tx1"/>
                          </a:solidFill>
                          <a:effectLst/>
                          <a:latin typeface="Times New Roman" panose="02020603050405020304" pitchFamily="18" charset="0"/>
                          <a:cs typeface="Times New Roman" panose="02020603050405020304" pitchFamily="18" charset="0"/>
                        </a:rPr>
                        <a:t>35.242.315,85-</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7EBF5"/>
                    </a:solidFill>
                  </a:tcPr>
                </a:tc>
                <a:extLst>
                  <a:ext uri="{0D108BD9-81ED-4DB2-BD59-A6C34878D82A}">
                    <a16:rowId xmlns:a16="http://schemas.microsoft.com/office/drawing/2014/main" val="2161949423"/>
                  </a:ext>
                </a:extLst>
              </a:tr>
            </a:tbl>
          </a:graphicData>
        </a:graphic>
      </p:graphicFrame>
      <p:sp>
        <p:nvSpPr>
          <p:cNvPr id="11" name="Rectangle 2">
            <a:extLst>
              <a:ext uri="{FF2B5EF4-FFF2-40B4-BE49-F238E27FC236}">
                <a16:creationId xmlns:a16="http://schemas.microsoft.com/office/drawing/2014/main" id="{3EDC262A-0EB8-4FA1-99C7-2B63D2E457AA}"/>
              </a:ext>
            </a:extLst>
          </p:cNvPr>
          <p:cNvSpPr>
            <a:spLocks noChangeArrowheads="1"/>
          </p:cNvSpPr>
          <p:nvPr/>
        </p:nvSpPr>
        <p:spPr bwMode="auto">
          <a:xfrm>
            <a:off x="1259632" y="3122188"/>
            <a:ext cx="40834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tr-TR" altLang="tr-TR" b="1" i="0" u="sng"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BÜTÇE VE KESİN HESAP TABLOSU</a:t>
            </a:r>
            <a:endParaRPr kumimoji="0" lang="tr-TR" altLang="tr-TR" b="1" i="0" u="sng"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tr-TR" altLang="tr-TR" sz="24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graphicFrame>
        <p:nvGraphicFramePr>
          <p:cNvPr id="12" name="Tablo 11">
            <a:extLst>
              <a:ext uri="{FF2B5EF4-FFF2-40B4-BE49-F238E27FC236}">
                <a16:creationId xmlns:a16="http://schemas.microsoft.com/office/drawing/2014/main" id="{45F34724-5C96-49EA-9E35-C02E7E274D2E}"/>
              </a:ext>
            </a:extLst>
          </p:cNvPr>
          <p:cNvGraphicFramePr>
            <a:graphicFrameLocks noGrp="1"/>
          </p:cNvGraphicFramePr>
          <p:nvPr>
            <p:extLst>
              <p:ext uri="{D42A27DB-BD31-4B8C-83A1-F6EECF244321}">
                <p14:modId xmlns:p14="http://schemas.microsoft.com/office/powerpoint/2010/main" val="2984309847"/>
              </p:ext>
            </p:extLst>
          </p:nvPr>
        </p:nvGraphicFramePr>
        <p:xfrm>
          <a:off x="1335551" y="5201857"/>
          <a:ext cx="6912768" cy="902279"/>
        </p:xfrm>
        <a:graphic>
          <a:graphicData uri="http://schemas.openxmlformats.org/drawingml/2006/table">
            <a:tbl>
              <a:tblPr firstRow="1" firstCol="1" lastRow="1" lastCol="1" bandRow="1" bandCol="1">
                <a:tableStyleId>{5C22544A-7EE6-4342-B048-85BDC9FD1C3A}</a:tableStyleId>
              </a:tblPr>
              <a:tblGrid>
                <a:gridCol w="1942422">
                  <a:extLst>
                    <a:ext uri="{9D8B030D-6E8A-4147-A177-3AD203B41FA5}">
                      <a16:colId xmlns:a16="http://schemas.microsoft.com/office/drawing/2014/main" val="2459020213"/>
                    </a:ext>
                  </a:extLst>
                </a:gridCol>
                <a:gridCol w="2373088">
                  <a:extLst>
                    <a:ext uri="{9D8B030D-6E8A-4147-A177-3AD203B41FA5}">
                      <a16:colId xmlns:a16="http://schemas.microsoft.com/office/drawing/2014/main" val="3168298335"/>
                    </a:ext>
                  </a:extLst>
                </a:gridCol>
                <a:gridCol w="2597258">
                  <a:extLst>
                    <a:ext uri="{9D8B030D-6E8A-4147-A177-3AD203B41FA5}">
                      <a16:colId xmlns:a16="http://schemas.microsoft.com/office/drawing/2014/main" val="253027876"/>
                    </a:ext>
                  </a:extLst>
                </a:gridCol>
              </a:tblGrid>
              <a:tr h="608604">
                <a:tc>
                  <a:txBody>
                    <a:bodyPr/>
                    <a:lstStyle/>
                    <a:p>
                      <a:pPr algn="just">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YILI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BÜTÇE GİDER TAHMİNİ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tabLst>
                          <a:tab pos="228600" algn="l"/>
                        </a:tabLst>
                      </a:pPr>
                      <a:r>
                        <a:rPr lang="tr-TR" sz="1200" dirty="0">
                          <a:effectLst/>
                          <a:latin typeface="Times New Roman" panose="02020603050405020304" pitchFamily="18" charset="0"/>
                          <a:cs typeface="Times New Roman" panose="02020603050405020304" pitchFamily="18" charset="0"/>
                        </a:rPr>
                        <a:t>GERÇEKLEŞEN GİDER</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4959128"/>
                  </a:ext>
                </a:extLst>
              </a:tr>
              <a:tr h="293675">
                <a:tc>
                  <a:txBody>
                    <a:bodyPr/>
                    <a:lstStyle/>
                    <a:p>
                      <a:pPr algn="ctr">
                        <a:lnSpc>
                          <a:spcPct val="107000"/>
                        </a:lnSpc>
                        <a:spcAft>
                          <a:spcPts val="800"/>
                        </a:spcAft>
                      </a:pPr>
                      <a:r>
                        <a:rPr lang="tr-TR" sz="1200" dirty="0">
                          <a:solidFill>
                            <a:schemeClr val="tx1"/>
                          </a:solidFill>
                          <a:effectLst/>
                          <a:latin typeface="Times New Roman" panose="02020603050405020304" pitchFamily="18" charset="0"/>
                          <a:cs typeface="Times New Roman" panose="02020603050405020304" pitchFamily="18" charset="0"/>
                        </a:rPr>
                        <a:t>2021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7EBF5"/>
                    </a:solidFill>
                  </a:tcPr>
                </a:tc>
                <a:tc>
                  <a:txBody>
                    <a:bodyPr/>
                    <a:lstStyle/>
                    <a:p>
                      <a:pPr algn="ctr">
                        <a:lnSpc>
                          <a:spcPct val="107000"/>
                        </a:lnSpc>
                        <a:spcAft>
                          <a:spcPts val="800"/>
                        </a:spcAft>
                      </a:pPr>
                      <a:r>
                        <a:rPr lang="tr-TR" sz="1200" dirty="0">
                          <a:solidFill>
                            <a:schemeClr val="tx1"/>
                          </a:solidFill>
                          <a:effectLst/>
                          <a:latin typeface="Times New Roman" panose="02020603050405020304" pitchFamily="18" charset="0"/>
                          <a:cs typeface="Times New Roman" panose="02020603050405020304" pitchFamily="18" charset="0"/>
                        </a:rPr>
                        <a:t>18.000.000,00</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7EBF5"/>
                    </a:solidFill>
                  </a:tcPr>
                </a:tc>
                <a:tc>
                  <a:txBody>
                    <a:bodyPr/>
                    <a:lstStyle/>
                    <a:p>
                      <a:pPr algn="ctr">
                        <a:lnSpc>
                          <a:spcPct val="107000"/>
                        </a:lnSpc>
                        <a:spcAft>
                          <a:spcPts val="800"/>
                        </a:spcAft>
                      </a:pPr>
                      <a:r>
                        <a:rPr lang="tr-TR" sz="1200" dirty="0">
                          <a:solidFill>
                            <a:schemeClr val="tx1"/>
                          </a:solidFill>
                          <a:effectLst/>
                          <a:latin typeface="Times New Roman" panose="02020603050405020304" pitchFamily="18" charset="0"/>
                          <a:cs typeface="Times New Roman" panose="02020603050405020304" pitchFamily="18" charset="0"/>
                        </a:rPr>
                        <a:t>16.598.217,72-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E7EBF5"/>
                    </a:solidFill>
                  </a:tcPr>
                </a:tc>
                <a:extLst>
                  <a:ext uri="{0D108BD9-81ED-4DB2-BD59-A6C34878D82A}">
                    <a16:rowId xmlns:a16="http://schemas.microsoft.com/office/drawing/2014/main" val="3685417186"/>
                  </a:ext>
                </a:extLst>
              </a:tr>
            </a:tbl>
          </a:graphicData>
        </a:graphic>
      </p:graphicFrame>
      <p:sp>
        <p:nvSpPr>
          <p:cNvPr id="13" name="Rectangle 3">
            <a:extLst>
              <a:ext uri="{FF2B5EF4-FFF2-40B4-BE49-F238E27FC236}">
                <a16:creationId xmlns:a16="http://schemas.microsoft.com/office/drawing/2014/main" id="{CEE1A0A4-C12C-4462-8116-25DB80D40868}"/>
              </a:ext>
            </a:extLst>
          </p:cNvPr>
          <p:cNvSpPr>
            <a:spLocks noChangeArrowheads="1"/>
          </p:cNvSpPr>
          <p:nvPr/>
        </p:nvSpPr>
        <p:spPr bwMode="auto">
          <a:xfrm>
            <a:off x="1282904" y="4677671"/>
            <a:ext cx="40834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tr-TR" altLang="tr-TR" b="1" i="0" u="sng"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BÜTÇE VE KESİN HESAP TABLOSU</a:t>
            </a:r>
            <a:endParaRPr kumimoji="0" lang="tr-TR" altLang="tr-TR" b="0" i="0" u="sng"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tr-TR" altLang="tr-TR" sz="2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99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141227" y="116632"/>
            <a:ext cx="5572125" cy="571500"/>
          </a:xfrm>
        </p:spPr>
        <p:txBody>
          <a:bodyPr/>
          <a:lstStyle/>
          <a:p>
            <a:pPr algn="ctr" eaLnBrk="1" hangingPunct="1"/>
            <a:r>
              <a:rPr lang="tr-TR" sz="2400" b="1" dirty="0">
                <a:solidFill>
                  <a:schemeClr val="tx1"/>
                </a:solidFill>
                <a:latin typeface="Times New Roman" panose="02020603050405020304" pitchFamily="18" charset="0"/>
                <a:cs typeface="Times New Roman" panose="02020603050405020304" pitchFamily="18" charset="0"/>
              </a:rPr>
              <a:t>ÇAYELİ BAKIR İŞLETMELERİ (ÇBİ)</a:t>
            </a:r>
          </a:p>
        </p:txBody>
      </p:sp>
      <p:sp>
        <p:nvSpPr>
          <p:cNvPr id="31747" name="2 İçerik Yer Tutucusu"/>
          <p:cNvSpPr>
            <a:spLocks noGrp="1"/>
          </p:cNvSpPr>
          <p:nvPr>
            <p:ph idx="1"/>
          </p:nvPr>
        </p:nvSpPr>
        <p:spPr>
          <a:xfrm>
            <a:off x="571459" y="764704"/>
            <a:ext cx="8189912" cy="5786438"/>
          </a:xfrm>
        </p:spPr>
        <p:txBody>
          <a:bodyPr/>
          <a:lstStyle/>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İlçemizin en önemli sanayi kuruluşu, Madenli Beldesinde faaliyet gösteren Çayeli Bakır İşletmeleri; 1983 yılında Türk ve yabancı sermaye ortaklığı olarak kurulmuş bir madencilik şirketidir. Kuruluşunda %45 hissedarlığı Eti Maden İşletmeleri Genel Müdürlüğü’ne ait olan kurum 2004 yılında tamamen özelleştirilmiştir.2013 yılında başlarında ise </a:t>
            </a:r>
            <a:r>
              <a:rPr lang="tr-TR" sz="1800" dirty="0" err="1">
                <a:latin typeface="Times New Roman" panose="02020603050405020304" pitchFamily="18" charset="0"/>
                <a:cs typeface="Times New Roman" panose="02020603050405020304" pitchFamily="18" charset="0"/>
              </a:rPr>
              <a:t>First</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Quantum</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Minerals</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Ltd.Şti</a:t>
            </a:r>
            <a:r>
              <a:rPr lang="tr-TR" sz="1800" dirty="0">
                <a:latin typeface="Times New Roman" panose="02020603050405020304" pitchFamily="18" charset="0"/>
                <a:cs typeface="Times New Roman" panose="02020603050405020304" pitchFamily="18" charset="0"/>
              </a:rPr>
              <a:t>. bir Türk firması olan Çayeli Bakır İşletmeleri’nin sahibi olmuştur.  </a:t>
            </a:r>
          </a:p>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1983-1991 yılları arasında arama, araştırma, test ve fizibilite çalışmaları devam etmiş, 1992 yılında yatırımlara başlanıp 1994 Ağustos ayında üretime geçilmiştir. Madendeki ham cevher yaklaşık olarak ortalama % 1,97 Bakır ve % 1,07 Çinko içermektedir. </a:t>
            </a:r>
          </a:p>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İşletme tesisleri, 16 hektar alan üzerine kurulu olup şirketin işlettiği maden işletme ruhsat sahası 334 hektardır. Bakır çinko içeren cevher,yer altı işletme yöntemiyle çıkarılmakta ve işletme sahasında cevher zenginleştirme tesisinde işlenerek konsantre haline getirilmektedir.Üretilen Bakır Çinko konsantreleri Rize Limanı’ndan gemiler vasıtasıyla yurtdışında çeşitli ülkelere ihraç edilmektedir.</a:t>
            </a:r>
          </a:p>
          <a:p>
            <a:pPr algn="just" eaLnBrk="1" hangingPunct="1"/>
            <a:r>
              <a:rPr lang="tr-TR" sz="1800" dirty="0">
                <a:solidFill>
                  <a:srgbClr val="000000"/>
                </a:solidFill>
                <a:latin typeface="Times New Roman" panose="02020603050405020304" pitchFamily="18" charset="0"/>
                <a:cs typeface="Times New Roman" panose="02020603050405020304" pitchFamily="18" charset="0"/>
              </a:rPr>
              <a:t>   	 İşletmede 2021 yılında 830.837 ton cevher zenginleştirme tesisinde işlenerek 76,920 bin ton Bakır konsantre 16.595 ton çinko konsantre üretilmiştir. İşletmede toplam çalışan sayısı 393 olup ilaveten belirli işlerde çalışan 110 müteahhit elemanı ile birlikte 503 kişi olup istihdam edilmektedir.Böylece Madencilik sektöründe çalışan bir çok profesyonel için Çayeli çok önemli bir konuma sahiptir.</a:t>
            </a:r>
          </a:p>
          <a:p>
            <a:pPr algn="just" eaLnBrk="1" hangingPunct="1"/>
            <a:r>
              <a:rPr lang="tr-TR" sz="1600" dirty="0">
                <a:solidFill>
                  <a:srgbClr val="000000"/>
                </a:solidFill>
                <a:latin typeface="Verdana" pitchFamily="34" charset="0"/>
              </a:rPr>
              <a:t>  </a:t>
            </a:r>
            <a:br>
              <a:rPr lang="tr-TR" sz="1600" dirty="0">
                <a:solidFill>
                  <a:srgbClr val="000000"/>
                </a:solidFill>
                <a:latin typeface="Verdana" pitchFamily="34" charset="0"/>
              </a:rPr>
            </a:br>
            <a:endParaRPr lang="tr-TR" sz="1500" dirty="0">
              <a:latin typeface="Verdana" pitchFamily="34" charset="0"/>
            </a:endParaRPr>
          </a:p>
          <a:p>
            <a:pPr eaLnBrk="1" hangingPunct="1">
              <a:buFont typeface="Wingdings 2" pitchFamily="18" charset="2"/>
              <a:buNone/>
            </a:pPr>
            <a:r>
              <a:rPr lang="tr-TR" sz="1500" dirty="0">
                <a:latin typeface="Verdana" pitchFamily="34" charset="0"/>
              </a:rPr>
              <a:t>	</a:t>
            </a: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87624" cy="1124744"/>
          </a:xfrm>
          <a:prstGeom prst="rect">
            <a:avLst/>
          </a:prstGeom>
        </p:spPr>
      </p:pic>
    </p:spTree>
  </p:cSld>
  <p:clrMapOvr>
    <a:masterClrMapping/>
  </p:clrMapOvr>
  <p:transition>
    <p:pull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747464"/>
            <a:ext cx="7509520" cy="3312368"/>
          </a:xfrm>
        </p:spPr>
        <p:txBody>
          <a:bodyPr/>
          <a:lstStyle/>
          <a:p>
            <a:r>
              <a:rPr lang="tr-TR" sz="2400" b="1" dirty="0">
                <a:solidFill>
                  <a:schemeClr val="tx1"/>
                </a:solidFill>
                <a:latin typeface="Times New Roman" pitchFamily="18" charset="0"/>
                <a:cs typeface="Times New Roman" pitchFamily="18" charset="0"/>
              </a:rPr>
              <a:t>İLÇEMİZİN TURİSTİK YERLERİ</a:t>
            </a:r>
            <a:br>
              <a:rPr lang="tr-TR" sz="2000" b="1" dirty="0">
                <a:latin typeface="Times New Roman" pitchFamily="18" charset="0"/>
                <a:cs typeface="Times New Roman" pitchFamily="18" charset="0"/>
              </a:rPr>
            </a:br>
            <a:br>
              <a:rPr lang="tr-TR" sz="2000" dirty="0"/>
            </a:br>
            <a:r>
              <a:rPr lang="tr-TR" sz="1800" b="1" dirty="0" err="1">
                <a:solidFill>
                  <a:schemeClr val="tx1"/>
                </a:solidFill>
                <a:latin typeface="Times New Roman" panose="02020603050405020304" pitchFamily="18" charset="0"/>
                <a:cs typeface="Times New Roman" panose="02020603050405020304" pitchFamily="18" charset="0"/>
              </a:rPr>
              <a:t>Kuspa</a:t>
            </a:r>
            <a:r>
              <a:rPr lang="tr-TR" sz="1800" b="1" dirty="0">
                <a:solidFill>
                  <a:schemeClr val="tx1"/>
                </a:solidFill>
                <a:latin typeface="Times New Roman" panose="02020603050405020304" pitchFamily="18" charset="0"/>
                <a:cs typeface="Times New Roman" panose="02020603050405020304" pitchFamily="18" charset="0"/>
              </a:rPr>
              <a:t> Tepesi</a:t>
            </a:r>
            <a:br>
              <a:rPr lang="tr-TR" dirty="0">
                <a:solidFill>
                  <a:srgbClr val="FF0000"/>
                </a:solidFill>
              </a:rPr>
            </a:br>
            <a:endParaRPr lang="tr-TR" dirty="0"/>
          </a:p>
        </p:txBody>
      </p:sp>
      <p:pic>
        <p:nvPicPr>
          <p:cNvPr id="4" name="Picture 7" descr="C:\Users\kaymakamlık-pc\AppData\Local\Microsoft\Windows\Temporary Internet Files\Content.IE5\0R44JLC1\Kuspa Tepesi.jpg"/>
          <p:cNvPicPr>
            <a:picLocks noChangeAspect="1" noChangeArrowheads="1"/>
          </p:cNvPicPr>
          <p:nvPr/>
        </p:nvPicPr>
        <p:blipFill>
          <a:blip r:embed="rId2" cstate="print"/>
          <a:srcRect/>
          <a:stretch>
            <a:fillRect/>
          </a:stretch>
        </p:blipFill>
        <p:spPr bwMode="auto">
          <a:xfrm>
            <a:off x="1259632" y="2132856"/>
            <a:ext cx="6048672" cy="2661483"/>
          </a:xfrm>
          <a:prstGeom prst="rect">
            <a:avLst/>
          </a:prstGeom>
          <a:noFill/>
        </p:spPr>
      </p:pic>
      <p:sp>
        <p:nvSpPr>
          <p:cNvPr id="5" name="4 Metin kutusu"/>
          <p:cNvSpPr txBox="1"/>
          <p:nvPr/>
        </p:nvSpPr>
        <p:spPr>
          <a:xfrm>
            <a:off x="1259632" y="5085184"/>
            <a:ext cx="6336704" cy="1200329"/>
          </a:xfrm>
          <a:prstGeom prst="rect">
            <a:avLst/>
          </a:prstGeom>
          <a:noFill/>
        </p:spPr>
        <p:txBody>
          <a:bodyPr wrap="square" rtlCol="0">
            <a:spAutoFit/>
          </a:bodyPr>
          <a:lstStyle/>
          <a:p>
            <a:pPr algn="just"/>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Kuspa</a:t>
            </a:r>
            <a:r>
              <a:rPr lang="tr-TR" dirty="0">
                <a:latin typeface="Times New Roman" pitchFamily="18" charset="0"/>
                <a:cs typeface="Times New Roman" pitchFamily="18" charset="0"/>
              </a:rPr>
              <a:t> Turizm Merkezi; </a:t>
            </a:r>
            <a:r>
              <a:rPr lang="tr-TR" b="1" dirty="0">
                <a:latin typeface="Times New Roman" pitchFamily="18" charset="0"/>
                <a:cs typeface="Times New Roman" pitchFamily="18" charset="0"/>
              </a:rPr>
              <a:t>Çayeli</a:t>
            </a:r>
            <a:r>
              <a:rPr lang="tr-TR" dirty="0">
                <a:latin typeface="Times New Roman" pitchFamily="18" charset="0"/>
                <a:cs typeface="Times New Roman" pitchFamily="18" charset="0"/>
              </a:rPr>
              <a:t> ilçe merkezine 7 km mesafede bulunan </a:t>
            </a:r>
            <a:r>
              <a:rPr lang="tr-TR" b="1" dirty="0" err="1">
                <a:latin typeface="Times New Roman" pitchFamily="18" charset="0"/>
                <a:cs typeface="Times New Roman" pitchFamily="18" charset="0"/>
              </a:rPr>
              <a:t>Kuspa</a:t>
            </a:r>
            <a:r>
              <a:rPr lang="tr-TR" dirty="0">
                <a:latin typeface="Times New Roman" pitchFamily="18" charset="0"/>
                <a:cs typeface="Times New Roman" pitchFamily="18" charset="0"/>
              </a:rPr>
              <a:t> deniz manzarası olan oldukça geniş ve düz bir alana sahiptir. </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779934"/>
          </a:xfrm>
        </p:spPr>
        <p:txBody>
          <a:bodyPr/>
          <a:lstStyle/>
          <a:p>
            <a:r>
              <a:rPr lang="tr-TR" dirty="0">
                <a:solidFill>
                  <a:srgbClr val="FF0000"/>
                </a:solidFill>
              </a:rPr>
              <a:t>       </a:t>
            </a:r>
            <a:r>
              <a:rPr lang="tr-TR" sz="1800" b="1" dirty="0">
                <a:solidFill>
                  <a:schemeClr val="tx1"/>
                </a:solidFill>
                <a:latin typeface="Times New Roman" pitchFamily="18" charset="0"/>
                <a:cs typeface="Times New Roman" pitchFamily="18" charset="0"/>
              </a:rPr>
              <a:t>Ağaran Şelalesi </a:t>
            </a:r>
          </a:p>
        </p:txBody>
      </p:sp>
      <p:pic>
        <p:nvPicPr>
          <p:cNvPr id="4" name="Picture 2" descr="C:\Users\kaymakamlık-pc\AppData\Local\Microsoft\Windows\Temporary Internet Files\Content.IE5\OJ5PMLMK\ağaran şelalesi.jpg"/>
          <p:cNvPicPr>
            <a:picLocks noGrp="1" noChangeAspect="1" noChangeArrowheads="1"/>
          </p:cNvPicPr>
          <p:nvPr>
            <p:ph idx="1"/>
          </p:nvPr>
        </p:nvPicPr>
        <p:blipFill>
          <a:blip r:embed="rId2" cstate="print"/>
          <a:srcRect/>
          <a:stretch>
            <a:fillRect/>
          </a:stretch>
        </p:blipFill>
        <p:spPr bwMode="auto">
          <a:xfrm>
            <a:off x="1475656" y="1844825"/>
            <a:ext cx="5832648" cy="3168352"/>
          </a:xfrm>
          <a:prstGeom prst="rect">
            <a:avLst/>
          </a:prstGeom>
          <a:noFill/>
        </p:spPr>
      </p:pic>
      <p:sp>
        <p:nvSpPr>
          <p:cNvPr id="5" name="4 Metin kutusu"/>
          <p:cNvSpPr txBox="1"/>
          <p:nvPr/>
        </p:nvSpPr>
        <p:spPr>
          <a:xfrm>
            <a:off x="1403649" y="5229200"/>
            <a:ext cx="6048671" cy="1477328"/>
          </a:xfrm>
          <a:prstGeom prst="rect">
            <a:avLst/>
          </a:prstGeom>
          <a:noFill/>
        </p:spPr>
        <p:txBody>
          <a:bodyPr wrap="square" rtlCol="0">
            <a:spAutoFit/>
          </a:bodyPr>
          <a:lstStyle/>
          <a:p>
            <a:pPr algn="just"/>
            <a:r>
              <a:rPr lang="tr-TR" dirty="0">
                <a:latin typeface="Times New Roman" panose="02020603050405020304" pitchFamily="18" charset="0"/>
                <a:cs typeface="Times New Roman" pitchFamily="18" charset="0"/>
              </a:rPr>
              <a:t>	Estetik görünümüyle Ağaran Şelalesi, İlçemizdeki nadide güzelliklerden biridir. İlçe Merkezine 12 kilometre mesafedeki Ağaran Şelalesi, Köprübaşı Köyü sınırları içerisindedir.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229600" cy="1443186"/>
          </a:xfrm>
        </p:spPr>
        <p:txBody>
          <a:bodyPr/>
          <a:lstStyle/>
          <a:p>
            <a:r>
              <a:rPr lang="tr-TR" sz="2000" dirty="0">
                <a:solidFill>
                  <a:srgbClr val="FF0000"/>
                </a:solidFill>
                <a:latin typeface="Times New Roman" pitchFamily="18" charset="0"/>
                <a:cs typeface="Times New Roman" pitchFamily="18" charset="0"/>
              </a:rPr>
              <a:t>            </a:t>
            </a:r>
            <a:r>
              <a:rPr lang="tr-TR" sz="1800" b="1" dirty="0" err="1">
                <a:solidFill>
                  <a:schemeClr val="tx1"/>
                </a:solidFill>
                <a:latin typeface="Times New Roman" pitchFamily="18" charset="0"/>
                <a:cs typeface="Times New Roman" pitchFamily="18" charset="0"/>
              </a:rPr>
              <a:t>Haremtepe</a:t>
            </a:r>
            <a:r>
              <a:rPr lang="tr-TR" sz="1800" b="1" dirty="0">
                <a:solidFill>
                  <a:schemeClr val="tx1"/>
                </a:solidFill>
                <a:latin typeface="Times New Roman" pitchFamily="18" charset="0"/>
                <a:cs typeface="Times New Roman" pitchFamily="18" charset="0"/>
              </a:rPr>
              <a:t> Köyü Çay Bahçesi</a:t>
            </a:r>
            <a:br>
              <a:rPr lang="tr-TR" sz="1800" dirty="0">
                <a:solidFill>
                  <a:srgbClr val="FF0000"/>
                </a:solidFill>
                <a:latin typeface="Times New Roman" pitchFamily="18" charset="0"/>
                <a:cs typeface="Times New Roman" pitchFamily="18" charset="0"/>
              </a:rPr>
            </a:br>
            <a:endParaRPr lang="tr-TR" sz="1800" dirty="0">
              <a:latin typeface="Times New Roman" pitchFamily="18" charset="0"/>
              <a:cs typeface="Times New Roman" pitchFamily="18" charset="0"/>
            </a:endParaRPr>
          </a:p>
        </p:txBody>
      </p:sp>
      <p:pic>
        <p:nvPicPr>
          <p:cNvPr id="4" name="Picture 2" descr="C:\Users\kaymakamlık-pc\AppData\Local\Microsoft\Windows\Temporary Internet Files\Content.IE5\E1COUC5Y\Haremtepe-Köyü- Çay Bahçesi.jpg"/>
          <p:cNvPicPr>
            <a:picLocks noGrp="1" noChangeAspect="1" noChangeArrowheads="1"/>
          </p:cNvPicPr>
          <p:nvPr>
            <p:ph idx="1"/>
          </p:nvPr>
        </p:nvPicPr>
        <p:blipFill>
          <a:blip r:embed="rId2" cstate="print"/>
          <a:srcRect/>
          <a:stretch>
            <a:fillRect/>
          </a:stretch>
        </p:blipFill>
        <p:spPr bwMode="auto">
          <a:xfrm>
            <a:off x="1259632" y="1988840"/>
            <a:ext cx="5976664" cy="3055441"/>
          </a:xfrm>
          <a:prstGeom prst="rect">
            <a:avLst/>
          </a:prstGeom>
          <a:noFill/>
        </p:spPr>
      </p:pic>
      <p:sp>
        <p:nvSpPr>
          <p:cNvPr id="5" name="4 Metin kutusu"/>
          <p:cNvSpPr txBox="1"/>
          <p:nvPr/>
        </p:nvSpPr>
        <p:spPr>
          <a:xfrm>
            <a:off x="1259632" y="5229200"/>
            <a:ext cx="6048672" cy="1200329"/>
          </a:xfrm>
          <a:prstGeom prst="rect">
            <a:avLst/>
          </a:prstGeom>
          <a:noFill/>
        </p:spPr>
        <p:txBody>
          <a:bodyPr wrap="square" rtlCol="0">
            <a:spAutoFit/>
          </a:bodyPr>
          <a:lstStyle/>
          <a:p>
            <a:pPr algn="just"/>
            <a:r>
              <a:rPr lang="tr-TR" dirty="0">
                <a:latin typeface="Times New Roman" pitchFamily="18" charset="0"/>
                <a:cs typeface="Times New Roman" pitchFamily="18" charset="0"/>
              </a:rPr>
              <a:t>	İlçemiz</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Haremtepe</a:t>
            </a:r>
            <a:r>
              <a:rPr lang="tr-TR" dirty="0">
                <a:latin typeface="Times New Roman" pitchFamily="18" charset="0"/>
                <a:cs typeface="Times New Roman" pitchFamily="18" charset="0"/>
              </a:rPr>
              <a:t> köyünde bir üretici tarafından özenle ekerek düzenlenen </a:t>
            </a:r>
            <a:r>
              <a:rPr lang="tr-TR" b="1" dirty="0">
                <a:latin typeface="Times New Roman" pitchFamily="18" charset="0"/>
                <a:cs typeface="Times New Roman" pitchFamily="18" charset="0"/>
              </a:rPr>
              <a:t>çay</a:t>
            </a:r>
            <a:r>
              <a:rPr lang="tr-TR" dirty="0">
                <a:latin typeface="Times New Roman" pitchFamily="18" charset="0"/>
                <a:cs typeface="Times New Roman" pitchFamily="18" charset="0"/>
              </a:rPr>
              <a:t> tarlası, bitişiğindeki ahşap evle birlikte görsel şölen sunuyor.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1116013" y="1412776"/>
            <a:ext cx="7743825" cy="1368152"/>
          </a:xfrm>
        </p:spPr>
        <p:txBody>
          <a:bodyPr/>
          <a:lstStyle/>
          <a:p>
            <a:pPr algn="ctr" eaLnBrk="1" hangingPunct="1">
              <a:lnSpc>
                <a:spcPct val="90000"/>
              </a:lnSpc>
              <a:buFont typeface="Wingdings 2" pitchFamily="18" charset="2"/>
              <a:buNone/>
            </a:pPr>
            <a:r>
              <a:rPr lang="tr-TR" sz="2200" b="1" dirty="0">
                <a:latin typeface="Verdana" pitchFamily="34" charset="0"/>
              </a:rPr>
              <a:t> </a:t>
            </a:r>
            <a:r>
              <a:rPr lang="tr-TR" sz="2400" b="1" dirty="0">
                <a:latin typeface="Times New Roman" panose="02020603050405020304" pitchFamily="18" charset="0"/>
                <a:cs typeface="Times New Roman" panose="02020603050405020304" pitchFamily="18" charset="0"/>
              </a:rPr>
              <a:t>EĞİTİM ÖĞRETİMDEKİ SORUNLAR</a:t>
            </a:r>
            <a:endParaRPr lang="tr-TR" sz="28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3828716" y="2492896"/>
            <a:ext cx="4748038" cy="2308324"/>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İlçemiz okullar caddesinde bulunan, “Merkez Atatürk Ortaokulu Yamantürk Ortaokulu ve İmam Hatip Ortaokulu ki bunların tamamı aynı yerde bulunmaktadır”. bu bölgeye gelinceye kadar Eskipazar Mahallesi ve civarındaki vatandaşlarımızın ihtiyaçlarını karşılayacak bir ortaokul binası bulunmamaktadır.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131095"/>
            <a:ext cx="2790056" cy="352010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extLst>
      <p:ext uri="{BB962C8B-B14F-4D97-AF65-F5344CB8AC3E}">
        <p14:creationId xmlns:p14="http://schemas.microsoft.com/office/powerpoint/2010/main" val="670057953"/>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71662" y="476672"/>
            <a:ext cx="5400675" cy="642938"/>
          </a:xfrm>
        </p:spPr>
        <p:txBody>
          <a:bodyPr>
            <a:normAutofit/>
          </a:bodyPr>
          <a:lstStyle/>
          <a:p>
            <a:pPr algn="ctr" eaLnBrk="1" fontAlgn="auto" hangingPunct="1">
              <a:spcAft>
                <a:spcPts val="0"/>
              </a:spcAft>
              <a:defRPr/>
            </a:pP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İLÇEMİZDE EKONOMİ</a:t>
            </a:r>
          </a:p>
        </p:txBody>
      </p:sp>
      <p:sp>
        <p:nvSpPr>
          <p:cNvPr id="7171" name="2 İçerik Yer Tutucusu"/>
          <p:cNvSpPr>
            <a:spLocks noGrp="1"/>
          </p:cNvSpPr>
          <p:nvPr>
            <p:ph idx="1"/>
          </p:nvPr>
        </p:nvSpPr>
        <p:spPr>
          <a:xfrm>
            <a:off x="285750" y="1285875"/>
            <a:ext cx="8678738" cy="5572125"/>
          </a:xfrm>
        </p:spPr>
        <p:txBody>
          <a:bodyPr/>
          <a:lstStyle/>
          <a:p>
            <a:pPr algn="just" eaLnBrk="1" hangingPunct="1">
              <a:buFont typeface="Wingdings 2" pitchFamily="18" charset="2"/>
              <a:buNone/>
            </a:pPr>
            <a:r>
              <a:rPr lang="tr-TR" sz="1800" dirty="0">
                <a:latin typeface="Times New Roman" panose="02020603050405020304" pitchFamily="18" charset="0"/>
                <a:cs typeface="Times New Roman" panose="02020603050405020304" pitchFamily="18" charset="0"/>
              </a:rPr>
              <a:t>     	İlçemizin ticari ve gelir getirici bitkisel üretimi ağırlıklı olarak tek bir ürüne,  yani çay tarımına dayanmaktadır. Çay yetiştiricilerine ait çay bahçeleri, kamuya ait bir devlet kuruluşu olan Çay-Kur tarafından  tespit edilerek müstahsiller adına ruhsatlandırılmıştır. Bu anlamda İlçemizde;   Çay- Kur’dan ruhsatlı toplam müstahsil sayısı  =   19,489 kişi,  Çay-Kur tarafından ruhsatlı toplam çay bahçesi alanı  =   85.491 dekardır. 2021 yılında  ilçemizdeki Çay-kur’a ait 5 fabrika tarafından toplam 17.242.317 kg yaş çay alımı gerçekleştirilmiştir.Ticari ve gelir getirici ikinci bir ürün olarak kivi yetiştiriciliğinden bahsedebiliriz. Bugün İlçemizde toplamda 520 dekar civarında kivi bahçesi mevcut olup, yıllık ortalama 600 Ton kivi yetiştirildiği tahmin edilmektedir. İlçemizdeki hayvan yetiştiriciliği ise, ekseriyetle zati ihtiyaca yönelik ve aile işletmeciliği şeklinde yapılmaktadır. Büyük baş hayvan 2.100 baş, küçükbaş hayvan varlığı ise 2.100 civarındadır. İlçe genelinde ortalama 19.250 civarında arı kovanı mevcuttur.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285875"/>
          </a:xfrm>
          <a:prstGeom prst="rect">
            <a:avLst/>
          </a:prstGeom>
        </p:spPr>
      </p:pic>
    </p:spTree>
  </p:cSld>
  <p:clrMapOvr>
    <a:masterClrMapping/>
  </p:clrMapOvr>
  <p:transition>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1077229" y="1016732"/>
            <a:ext cx="7743825" cy="1368152"/>
          </a:xfrm>
        </p:spPr>
        <p:txBody>
          <a:bodyPr/>
          <a:lstStyle/>
          <a:p>
            <a:pPr algn="ctr" eaLnBrk="1" hangingPunct="1">
              <a:lnSpc>
                <a:spcPct val="90000"/>
              </a:lnSpc>
              <a:buFont typeface="Wingdings 2" pitchFamily="18" charset="2"/>
              <a:buNone/>
            </a:pPr>
            <a:r>
              <a:rPr lang="tr-TR" sz="2200" b="1" dirty="0">
                <a:solidFill>
                  <a:srgbClr val="AA7941"/>
                </a:solidFill>
                <a:latin typeface="Verdana" pitchFamily="34" charset="0"/>
              </a:rPr>
              <a:t> </a:t>
            </a:r>
            <a:r>
              <a:rPr lang="tr-TR" sz="2400" b="1" dirty="0">
                <a:latin typeface="Times New Roman" panose="02020603050405020304" pitchFamily="18" charset="0"/>
                <a:cs typeface="Times New Roman" panose="02020603050405020304" pitchFamily="18" charset="0"/>
              </a:rPr>
              <a:t>EĞİTİM ÖĞRETİMDEKİ SORUNLAR</a:t>
            </a:r>
            <a:endParaRPr lang="tr-TR" sz="28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105045" y="1700808"/>
            <a:ext cx="7743825" cy="369331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	İlçemiz Merkez Atatürk Ortaokulu,  fakültemizin bina ihtiyacının karşılanmasına yönelik çalışmalar kapsamında geçmiş dönemde Rize Eğitim Fakültesine devredilmiştir.</a:t>
            </a:r>
          </a:p>
          <a:p>
            <a:pPr algn="just"/>
            <a:r>
              <a:rPr lang="tr-TR" dirty="0">
                <a:latin typeface="Times New Roman" panose="02020603050405020304" pitchFamily="18" charset="0"/>
                <a:cs typeface="Times New Roman" panose="02020603050405020304" pitchFamily="18" charset="0"/>
              </a:rPr>
              <a:t>	Merkez Atatürk ortaokulu şu anda Halk Eğitim Merkezine tahsis edilen binada eğitim öğretim faaliyetlerini yürütmektedir.</a:t>
            </a:r>
          </a:p>
          <a:p>
            <a:pPr algn="just"/>
            <a:r>
              <a:rPr lang="tr-TR" dirty="0">
                <a:latin typeface="Times New Roman" panose="02020603050405020304" pitchFamily="18" charset="0"/>
                <a:cs typeface="Times New Roman" panose="02020603050405020304" pitchFamily="18" charset="0"/>
              </a:rPr>
              <a:t>	Okullar öğrencilerin gelişmesine imkân tanıyan, bir topluluk hissi veren ve işbirliğini teşvik eden yerlerdir. Söz konusu bu binanın yapısı, öğrenci pedagojisine, sağlıklı ve güvenilir aynı zamanda sürdürülebilir bir eğitim ortamının oluşmasına uygun olmamakla birlikte çocuklarımız bu binada biraz da zorunlu nedenlerle eğitimlerini sürdürmektedirler.</a:t>
            </a:r>
          </a:p>
          <a:p>
            <a:pPr algn="just"/>
            <a:r>
              <a:rPr lang="tr-TR" dirty="0">
                <a:latin typeface="Times New Roman" panose="02020603050405020304" pitchFamily="18" charset="0"/>
                <a:cs typeface="Times New Roman" panose="02020603050405020304" pitchFamily="18" charset="0"/>
              </a:rPr>
              <a:t>	Tüm bu nedenlerden dolayı öğrencilerimizin, eğitimlerini sürdürebileceği yeni bir binanın ivedilikle ilçemize kazandırılması gerektiği yönündeki kanaatimizi belirtmek isterim.</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extLst>
      <p:ext uri="{BB962C8B-B14F-4D97-AF65-F5344CB8AC3E}">
        <p14:creationId xmlns:p14="http://schemas.microsoft.com/office/powerpoint/2010/main" val="3873796820"/>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İçerik Yer Tutucusu"/>
          <p:cNvSpPr>
            <a:spLocks noGrp="1"/>
          </p:cNvSpPr>
          <p:nvPr>
            <p:ph idx="1"/>
          </p:nvPr>
        </p:nvSpPr>
        <p:spPr/>
        <p:txBody>
          <a:bodyPr/>
          <a:lstStyle/>
          <a:p>
            <a:pPr algn="ctr">
              <a:buFont typeface="Wingdings 2" pitchFamily="18" charset="2"/>
              <a:buNone/>
            </a:pPr>
            <a:r>
              <a:rPr lang="tr-TR" sz="2400" b="1" dirty="0">
                <a:latin typeface="Times New Roman" panose="02020603050405020304" pitchFamily="18" charset="0"/>
                <a:cs typeface="Times New Roman" panose="02020603050405020304" pitchFamily="18" charset="0"/>
              </a:rPr>
              <a:t>ARZ EDERİM</a:t>
            </a:r>
          </a:p>
          <a:p>
            <a:pPr algn="ctr"/>
            <a:endParaRPr lang="tr-TR" sz="2800" b="1" dirty="0"/>
          </a:p>
          <a:p>
            <a:pPr algn="ctr"/>
            <a:endParaRPr lang="tr-TR" sz="2800" b="1" dirty="0"/>
          </a:p>
          <a:p>
            <a:pPr algn="ctr"/>
            <a:endParaRPr lang="tr-TR" sz="2800" b="1" dirty="0"/>
          </a:p>
          <a:p>
            <a:pPr algn="ctr"/>
            <a:endParaRPr lang="tr-TR" sz="2800" b="1" dirty="0"/>
          </a:p>
          <a:p>
            <a:pPr algn="ctr"/>
            <a:endParaRPr lang="tr-TR" sz="2800" b="1" dirty="0"/>
          </a:p>
          <a:p>
            <a:pPr algn="ctr">
              <a:buFont typeface="Wingdings 2" pitchFamily="18" charset="2"/>
              <a:buNone/>
            </a:pPr>
            <a:r>
              <a:rPr lang="tr-TR" sz="2400" b="1" dirty="0">
                <a:latin typeface="Times New Roman" panose="02020603050405020304" pitchFamily="18" charset="0"/>
                <a:cs typeface="Times New Roman" panose="02020603050405020304" pitchFamily="18" charset="0"/>
              </a:rPr>
              <a:t>                                  Muhammet Fatih DEMİREL</a:t>
            </a:r>
          </a:p>
          <a:p>
            <a:pPr algn="ctr">
              <a:buFont typeface="Wingdings 2" pitchFamily="18" charset="2"/>
              <a:buNone/>
            </a:pPr>
            <a:r>
              <a:rPr lang="tr-TR" sz="2400" b="1" dirty="0">
                <a:latin typeface="Times New Roman" panose="02020603050405020304" pitchFamily="18" charset="0"/>
                <a:cs typeface="Times New Roman" panose="02020603050405020304" pitchFamily="18" charset="0"/>
              </a:rPr>
              <a:t>                                   Çayeli Kaymakamı</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03648" cy="14847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23429" y="1071563"/>
            <a:ext cx="5972175" cy="571500"/>
          </a:xfrm>
        </p:spPr>
        <p:txBody>
          <a:bodyPr>
            <a:normAutofit/>
          </a:bodyPr>
          <a:lstStyle/>
          <a:p>
            <a:pPr algn="ctr" eaLnBrk="1" fontAlgn="auto" hangingPunct="1">
              <a:spcAft>
                <a:spcPts val="0"/>
              </a:spcAft>
              <a:defRPr/>
            </a:pP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İLÇEMİZİN NÜFUSU</a:t>
            </a:r>
          </a:p>
        </p:txBody>
      </p:sp>
      <p:graphicFrame>
        <p:nvGraphicFramePr>
          <p:cNvPr id="6" name="5 İçerik Yer Tutucusu"/>
          <p:cNvGraphicFramePr>
            <a:graphicFrameLocks noGrp="1"/>
          </p:cNvGraphicFramePr>
          <p:nvPr>
            <p:ph idx="1"/>
            <p:extLst/>
          </p:nvPr>
        </p:nvGraphicFramePr>
        <p:xfrm>
          <a:off x="2124075" y="2492375"/>
          <a:ext cx="5122912" cy="1368152"/>
        </p:xfrm>
        <a:graphic>
          <a:graphicData uri="http://schemas.openxmlformats.org/drawingml/2006/table">
            <a:tbl>
              <a:tblPr firstRow="1" bandRow="1">
                <a:tableStyleId>{5C22544A-7EE6-4342-B048-85BDC9FD1C3A}</a:tableStyleId>
              </a:tblPr>
              <a:tblGrid>
                <a:gridCol w="2561456">
                  <a:extLst>
                    <a:ext uri="{9D8B030D-6E8A-4147-A177-3AD203B41FA5}">
                      <a16:colId xmlns:a16="http://schemas.microsoft.com/office/drawing/2014/main" val="20000"/>
                    </a:ext>
                  </a:extLst>
                </a:gridCol>
                <a:gridCol w="2561456">
                  <a:extLst>
                    <a:ext uri="{9D8B030D-6E8A-4147-A177-3AD203B41FA5}">
                      <a16:colId xmlns:a16="http://schemas.microsoft.com/office/drawing/2014/main" val="20001"/>
                    </a:ext>
                  </a:extLst>
                </a:gridCol>
              </a:tblGrid>
              <a:tr h="342038">
                <a:tc>
                  <a:txBody>
                    <a:bodyPr/>
                    <a:lstStyle/>
                    <a:p>
                      <a:pPr algn="ctr">
                        <a:spcAft>
                          <a:spcPts val="600"/>
                        </a:spcAft>
                      </a:pPr>
                      <a:r>
                        <a:rPr lang="tr-TR" sz="1800" b="1" dirty="0">
                          <a:latin typeface="Times New Roman"/>
                          <a:ea typeface="Times New Roman"/>
                          <a:cs typeface="Times New Roman"/>
                        </a:rPr>
                        <a:t>2021</a:t>
                      </a:r>
                      <a:endParaRPr lang="tr-TR" sz="1800" dirty="0">
                        <a:latin typeface="Times New Roman"/>
                        <a:ea typeface="Times New Roman"/>
                        <a:cs typeface="Times New Roman"/>
                      </a:endParaRPr>
                    </a:p>
                  </a:txBody>
                  <a:tcPr marL="68580" marR="68580" marT="0" marB="0"/>
                </a:tc>
                <a:tc>
                  <a:txBody>
                    <a:bodyPr/>
                    <a:lstStyle/>
                    <a:p>
                      <a:pPr algn="ctr">
                        <a:spcAft>
                          <a:spcPts val="600"/>
                        </a:spcAft>
                      </a:pPr>
                      <a:r>
                        <a:rPr lang="tr-TR" sz="1800" b="1" dirty="0">
                          <a:latin typeface="Times New Roman"/>
                          <a:ea typeface="Times New Roman"/>
                          <a:cs typeface="Times New Roman"/>
                        </a:rPr>
                        <a:t>TOPLAM</a:t>
                      </a:r>
                      <a:endParaRPr lang="tr-TR"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342038">
                <a:tc>
                  <a:txBody>
                    <a:bodyPr/>
                    <a:lstStyle/>
                    <a:p>
                      <a:pPr algn="ctr">
                        <a:spcAft>
                          <a:spcPts val="600"/>
                        </a:spcAft>
                      </a:pPr>
                      <a:r>
                        <a:rPr lang="tr-TR" sz="1800" b="1" dirty="0">
                          <a:latin typeface="Times New Roman"/>
                          <a:ea typeface="Times New Roman"/>
                          <a:cs typeface="Times New Roman"/>
                        </a:rPr>
                        <a:t>Mahalleler</a:t>
                      </a:r>
                      <a:endParaRPr lang="tr-TR" sz="1800" dirty="0">
                        <a:latin typeface="Times New Roman"/>
                        <a:ea typeface="Times New Roman"/>
                        <a:cs typeface="Times New Roman"/>
                      </a:endParaRPr>
                    </a:p>
                  </a:txBody>
                  <a:tcPr marL="68580" marR="68580" marT="0" marB="0"/>
                </a:tc>
                <a:tc>
                  <a:txBody>
                    <a:bodyPr/>
                    <a:lstStyle/>
                    <a:p>
                      <a:pPr algn="ctr">
                        <a:spcAft>
                          <a:spcPts val="600"/>
                        </a:spcAft>
                      </a:pPr>
                      <a:r>
                        <a:rPr lang="tr-TR" sz="1800" b="1" dirty="0">
                          <a:latin typeface="Times New Roman"/>
                          <a:ea typeface="Times New Roman"/>
                          <a:cs typeface="Times New Roman"/>
                        </a:rPr>
                        <a:t>24.583</a:t>
                      </a:r>
                      <a:endParaRPr lang="tr-TR"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42038">
                <a:tc>
                  <a:txBody>
                    <a:bodyPr/>
                    <a:lstStyle/>
                    <a:p>
                      <a:pPr algn="ctr">
                        <a:spcAft>
                          <a:spcPts val="600"/>
                        </a:spcAft>
                      </a:pPr>
                      <a:r>
                        <a:rPr lang="tr-TR" sz="1800" b="1" dirty="0">
                          <a:latin typeface="Times New Roman"/>
                          <a:ea typeface="Times New Roman"/>
                          <a:cs typeface="Times New Roman"/>
                        </a:rPr>
                        <a:t>Belde-Köyler</a:t>
                      </a:r>
                      <a:endParaRPr lang="tr-TR" sz="1800" dirty="0">
                        <a:latin typeface="Times New Roman"/>
                        <a:ea typeface="Times New Roman"/>
                        <a:cs typeface="Times New Roman"/>
                      </a:endParaRPr>
                    </a:p>
                  </a:txBody>
                  <a:tcPr marL="68580" marR="68580" marT="0" marB="0"/>
                </a:tc>
                <a:tc>
                  <a:txBody>
                    <a:bodyPr/>
                    <a:lstStyle/>
                    <a:p>
                      <a:pPr algn="ctr">
                        <a:spcAft>
                          <a:spcPts val="600"/>
                        </a:spcAft>
                      </a:pPr>
                      <a:r>
                        <a:rPr lang="tr-TR" sz="1800" b="1" dirty="0">
                          <a:latin typeface="Times New Roman"/>
                          <a:ea typeface="Times New Roman"/>
                          <a:cs typeface="Times New Roman"/>
                        </a:rPr>
                        <a:t>18.895</a:t>
                      </a:r>
                      <a:endParaRPr lang="tr-TR"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42038">
                <a:tc>
                  <a:txBody>
                    <a:bodyPr/>
                    <a:lstStyle/>
                    <a:p>
                      <a:pPr algn="ctr">
                        <a:spcAft>
                          <a:spcPts val="600"/>
                        </a:spcAft>
                      </a:pPr>
                      <a:r>
                        <a:rPr lang="tr-TR" sz="1800" b="1" dirty="0">
                          <a:solidFill>
                            <a:srgbClr val="FF0000"/>
                          </a:solidFill>
                          <a:latin typeface="Times New Roman"/>
                          <a:ea typeface="Times New Roman"/>
                          <a:cs typeface="Times New Roman"/>
                        </a:rPr>
                        <a:t>Genel Toplam</a:t>
                      </a:r>
                      <a:endParaRPr lang="tr-TR" sz="1800" dirty="0">
                        <a:solidFill>
                          <a:srgbClr val="FF0000"/>
                        </a:solidFill>
                        <a:latin typeface="Times New Roman"/>
                        <a:ea typeface="Times New Roman"/>
                        <a:cs typeface="Times New Roman"/>
                      </a:endParaRPr>
                    </a:p>
                  </a:txBody>
                  <a:tcPr marL="68580" marR="68580" marT="0" marB="0"/>
                </a:tc>
                <a:tc>
                  <a:txBody>
                    <a:bodyPr/>
                    <a:lstStyle/>
                    <a:p>
                      <a:pPr algn="ctr">
                        <a:spcAft>
                          <a:spcPts val="600"/>
                        </a:spcAft>
                      </a:pPr>
                      <a:r>
                        <a:rPr lang="tr-TR" sz="1800" b="1" dirty="0">
                          <a:solidFill>
                            <a:srgbClr val="FF0000"/>
                          </a:solidFill>
                          <a:latin typeface="Times New Roman"/>
                          <a:ea typeface="Times New Roman"/>
                          <a:cs typeface="Times New Roman"/>
                        </a:rPr>
                        <a:t>43.478</a:t>
                      </a:r>
                      <a:endParaRPr lang="tr-TR" sz="1800" dirty="0">
                        <a:solidFill>
                          <a:srgbClr val="FF0000"/>
                        </a:solidFill>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4" name="1 Başlık"/>
          <p:cNvSpPr txBox="1">
            <a:spLocks/>
          </p:cNvSpPr>
          <p:nvPr/>
        </p:nvSpPr>
        <p:spPr>
          <a:xfrm>
            <a:off x="1214438" y="214313"/>
            <a:ext cx="4614862" cy="1143000"/>
          </a:xfrm>
          <a:prstGeom prst="rect">
            <a:avLst/>
          </a:prstGeom>
        </p:spPr>
        <p:txBody>
          <a:bodyPr lIns="0" rIns="0" bIns="0" anchor="b">
            <a:normAutofit/>
          </a:bodyPr>
          <a:lstStyle/>
          <a:p>
            <a:pPr fontAlgn="auto">
              <a:spcAft>
                <a:spcPts val="0"/>
              </a:spcAft>
              <a:defRPr/>
            </a:pPr>
            <a:r>
              <a:rPr lang="tr-TR" sz="5000" dirty="0">
                <a:solidFill>
                  <a:srgbClr val="FF9933"/>
                </a:solidFill>
                <a:latin typeface="+mj-lt"/>
                <a:ea typeface="+mj-ea"/>
                <a:cs typeface="+mj-cs"/>
              </a:rPr>
              <a:t> </a:t>
            </a:r>
            <a:endParaRPr lang="tr-TR" sz="5000" dirty="0">
              <a:solidFill>
                <a:schemeClr val="tx2"/>
              </a:solidFill>
              <a:latin typeface="+mj-lt"/>
              <a:ea typeface="+mj-ea"/>
              <a:cs typeface="+mj-cs"/>
            </a:endParaRPr>
          </a:p>
        </p:txBody>
      </p:sp>
      <p:sp>
        <p:nvSpPr>
          <p:cNvPr id="7" name="6 Metin kutusu"/>
          <p:cNvSpPr txBox="1"/>
          <p:nvPr/>
        </p:nvSpPr>
        <p:spPr>
          <a:xfrm>
            <a:off x="1723429" y="973453"/>
            <a:ext cx="2928958" cy="646331"/>
          </a:xfrm>
          <a:prstGeom prst="rect">
            <a:avLst/>
          </a:prstGeom>
          <a:noFill/>
        </p:spPr>
        <p:txBody>
          <a:bodyPr>
            <a:spAutoFit/>
          </a:bodyPr>
          <a:lstStyle/>
          <a:p>
            <a:pPr fontAlgn="auto">
              <a:spcBef>
                <a:spcPts val="0"/>
              </a:spcBef>
              <a:spcAft>
                <a:spcPts val="0"/>
              </a:spcAft>
              <a:defRPr/>
            </a:pP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a:p>
            <a:pPr fontAlgn="auto">
              <a:spcBef>
                <a:spcPts val="0"/>
              </a:spcBef>
              <a:spcAft>
                <a:spcPts val="0"/>
              </a:spcAft>
              <a:defRPr/>
            </a:pPr>
            <a:endParaRPr lang="tr-TR" dirty="0">
              <a:latin typeface="+mn-lt"/>
              <a:cs typeface="+mn-cs"/>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743075" y="672763"/>
            <a:ext cx="5657850" cy="704850"/>
          </a:xfrm>
        </p:spPr>
        <p:txBody>
          <a:bodyPr/>
          <a:lstStyle/>
          <a:p>
            <a:pPr algn="ctr" eaLnBrk="1" hangingPunct="1"/>
            <a:r>
              <a:rPr lang="tr-TR" sz="2400" b="1" dirty="0">
                <a:solidFill>
                  <a:schemeClr val="tx1"/>
                </a:solidFill>
                <a:latin typeface="Times New Roman" panose="02020603050405020304" pitchFamily="18" charset="0"/>
                <a:cs typeface="Times New Roman" panose="02020603050405020304" pitchFamily="18" charset="0"/>
              </a:rPr>
              <a:t>ÇAYELİ İLÇE EMNİYET MÜDÜRLÜĞÜ</a:t>
            </a:r>
          </a:p>
        </p:txBody>
      </p:sp>
      <p:sp>
        <p:nvSpPr>
          <p:cNvPr id="10243" name="6 İçerik Yer Tutucusu"/>
          <p:cNvSpPr>
            <a:spLocks noGrp="1"/>
          </p:cNvSpPr>
          <p:nvPr>
            <p:ph idx="1"/>
          </p:nvPr>
        </p:nvSpPr>
        <p:spPr>
          <a:xfrm>
            <a:off x="785813" y="1785938"/>
            <a:ext cx="8143875" cy="3429000"/>
          </a:xfrm>
        </p:spPr>
        <p:txBody>
          <a:bodyPr/>
          <a:lstStyle/>
          <a:p>
            <a:pPr algn="just">
              <a:buFont typeface="Wingdings 2" pitchFamily="18" charset="2"/>
              <a:buNone/>
              <a:defRPr/>
            </a:pPr>
            <a:r>
              <a:rPr lang="tr-TR" sz="1800" b="1" dirty="0">
                <a:latin typeface="Times New Roman" panose="02020603050405020304" pitchFamily="18" charset="0"/>
                <a:cs typeface="Times New Roman" panose="02020603050405020304" pitchFamily="18" charset="0"/>
              </a:rPr>
              <a:t>	İlçe Emniyet Teşkilatında ;</a:t>
            </a:r>
          </a:p>
          <a:p>
            <a:pPr marL="0" indent="0" algn="just">
              <a:buNone/>
              <a:defRPr/>
            </a:pPr>
            <a:r>
              <a:rPr lang="tr-TR" sz="1800" dirty="0">
                <a:latin typeface="Times New Roman" panose="02020603050405020304" pitchFamily="18" charset="0"/>
                <a:cs typeface="Times New Roman" panose="02020603050405020304" pitchFamily="18" charset="0"/>
              </a:rPr>
              <a:t>     -   1  3.Sınıf Emniyet Müdürü</a:t>
            </a:r>
          </a:p>
          <a:p>
            <a:pPr marL="0" indent="0" algn="just">
              <a:buNone/>
              <a:defRPr/>
            </a:pPr>
            <a:r>
              <a:rPr lang="tr-TR" sz="1800" dirty="0">
                <a:latin typeface="Times New Roman" panose="02020603050405020304" pitchFamily="18" charset="0"/>
                <a:cs typeface="Times New Roman" panose="02020603050405020304" pitchFamily="18" charset="0"/>
              </a:rPr>
              <a:t>     -   1  Komiser</a:t>
            </a:r>
          </a:p>
          <a:p>
            <a:pPr marL="0" indent="0" algn="just">
              <a:buNone/>
              <a:defRPr/>
            </a:pPr>
            <a:r>
              <a:rPr lang="tr-TR" sz="1800" dirty="0">
                <a:latin typeface="Times New Roman" panose="02020603050405020304" pitchFamily="18" charset="0"/>
                <a:cs typeface="Times New Roman" panose="02020603050405020304" pitchFamily="18" charset="0"/>
              </a:rPr>
              <a:t>     -   3  Komiser Yardımcısı</a:t>
            </a:r>
          </a:p>
          <a:p>
            <a:pPr marL="0" indent="0" algn="just">
              <a:buNone/>
              <a:defRPr/>
            </a:pPr>
            <a:r>
              <a:rPr lang="tr-TR" sz="1800" dirty="0">
                <a:latin typeface="Times New Roman" panose="02020603050405020304" pitchFamily="18" charset="0"/>
                <a:cs typeface="Times New Roman" panose="02020603050405020304" pitchFamily="18" charset="0"/>
              </a:rPr>
              <a:t>     -   1  Kıdemli </a:t>
            </a:r>
            <a:r>
              <a:rPr lang="tr-TR" sz="1800" dirty="0" err="1">
                <a:latin typeface="Times New Roman" panose="02020603050405020304" pitchFamily="18" charset="0"/>
                <a:cs typeface="Times New Roman" panose="02020603050405020304" pitchFamily="18" charset="0"/>
              </a:rPr>
              <a:t>Başpolis</a:t>
            </a:r>
            <a:r>
              <a:rPr lang="tr-TR" sz="1800" dirty="0">
                <a:latin typeface="Times New Roman" panose="02020603050405020304" pitchFamily="18" charset="0"/>
                <a:cs typeface="Times New Roman" panose="02020603050405020304" pitchFamily="18" charset="0"/>
              </a:rPr>
              <a:t> Memuru</a:t>
            </a:r>
          </a:p>
          <a:p>
            <a:pPr marL="0" indent="0" algn="just">
              <a:buNone/>
              <a:defRPr/>
            </a:pPr>
            <a:r>
              <a:rPr lang="tr-TR" sz="1800" dirty="0">
                <a:latin typeface="Times New Roman" panose="02020603050405020304" pitchFamily="18" charset="0"/>
                <a:cs typeface="Times New Roman" panose="02020603050405020304" pitchFamily="18" charset="0"/>
              </a:rPr>
              <a:t>     -   35 Polis Memuru </a:t>
            </a:r>
          </a:p>
          <a:p>
            <a:pPr marL="0" indent="0" algn="just">
              <a:buNone/>
              <a:defRPr/>
            </a:pPr>
            <a:r>
              <a:rPr lang="tr-TR" sz="1800" dirty="0">
                <a:latin typeface="Times New Roman" panose="02020603050405020304" pitchFamily="18" charset="0"/>
                <a:cs typeface="Times New Roman" panose="02020603050405020304" pitchFamily="18" charset="0"/>
              </a:rPr>
              <a:t>     -   1 Teknisyen Yardımcısı</a:t>
            </a:r>
          </a:p>
          <a:p>
            <a:pPr marL="0" indent="0" algn="just">
              <a:buNone/>
              <a:defRPr/>
            </a:pPr>
            <a:r>
              <a:rPr lang="tr-TR" sz="1800" dirty="0">
                <a:latin typeface="Times New Roman" panose="02020603050405020304" pitchFamily="18" charset="0"/>
                <a:cs typeface="Times New Roman" panose="02020603050405020304" pitchFamily="18" charset="0"/>
              </a:rPr>
              <a:t>     -   19 Çarşı ve Mahalle Bekçisi olmak üzere toplam 61 personel görev yapmaktadır.</a:t>
            </a:r>
          </a:p>
          <a:p>
            <a:pPr algn="just">
              <a:buFont typeface="Wingdings 2" pitchFamily="18" charset="2"/>
              <a:buNone/>
              <a:defRPr/>
            </a:pPr>
            <a:endParaRPr lang="tr-TR" sz="2000" b="1" dirty="0">
              <a:latin typeface="+mj-lt"/>
            </a:endParaRPr>
          </a:p>
          <a:p>
            <a:pPr algn="just">
              <a:defRPr/>
            </a:pPr>
            <a:endParaRPr lang="tr-TR" sz="2000" b="1" dirty="0">
              <a:latin typeface="+mj-lt"/>
            </a:endParaRPr>
          </a:p>
          <a:p>
            <a:pPr>
              <a:buFont typeface="Wingdings 2" pitchFamily="18" charset="2"/>
              <a:buNone/>
              <a:defRPr/>
            </a:pPr>
            <a:endParaRPr lang="tr-TR" b="1" dirty="0"/>
          </a:p>
          <a:p>
            <a:pPr>
              <a:buFont typeface="Wingdings 2" pitchFamily="18" charset="2"/>
              <a:buNone/>
              <a:defRPr/>
            </a:pPr>
            <a:endParaRPr lang="tr-TR" b="1" dirty="0"/>
          </a:p>
          <a:p>
            <a:pPr>
              <a:buFont typeface="Wingdings 2" pitchFamily="18" charset="2"/>
              <a:buNone/>
              <a:defRPr/>
            </a:pPr>
            <a:endParaRPr lang="tr-TR" b="1" dirty="0"/>
          </a:p>
          <a:p>
            <a:pPr>
              <a:buFont typeface="Wingdings 2" pitchFamily="18" charset="2"/>
              <a:buNone/>
              <a:defRPr/>
            </a:pPr>
            <a:endParaRPr lang="tr-TR" b="1" dirty="0"/>
          </a:p>
          <a:p>
            <a:pPr>
              <a:buFont typeface="Wingdings 2" pitchFamily="18" charset="2"/>
              <a:buNone/>
              <a:defRPr/>
            </a:pPr>
            <a:endParaRPr lang="tr-TR" b="1" dirty="0"/>
          </a:p>
          <a:p>
            <a:pPr>
              <a:buFont typeface="Wingdings 2" pitchFamily="18" charset="2"/>
              <a:buNone/>
              <a:defRPr/>
            </a:pPr>
            <a:endParaRPr lang="tr-TR" b="1" dirty="0"/>
          </a:p>
          <a:p>
            <a:pPr>
              <a:buFont typeface="Wingdings 2" pitchFamily="18" charset="2"/>
              <a:buNone/>
              <a:defRPr/>
            </a:pPr>
            <a:endParaRPr lang="tr-TR" b="1" dirty="0"/>
          </a:p>
          <a:p>
            <a:pPr>
              <a:buFont typeface="Wingdings 2" pitchFamily="18" charset="2"/>
              <a:buNone/>
              <a:defRPr/>
            </a:pPr>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65958B1-4944-4EC9-B69E-AF2BBC235809}"/>
              </a:ext>
            </a:extLst>
          </p:cNvPr>
          <p:cNvSpPr/>
          <p:nvPr/>
        </p:nvSpPr>
        <p:spPr>
          <a:xfrm>
            <a:off x="971600" y="980728"/>
            <a:ext cx="7488832" cy="468077"/>
          </a:xfrm>
          <a:prstGeom prst="rect">
            <a:avLst/>
          </a:prstGeom>
        </p:spPr>
        <p:txBody>
          <a:bodyPr wrap="square">
            <a:spAutoFit/>
          </a:bodyPr>
          <a:lstStyle/>
          <a:p>
            <a:pPr algn="ctr">
              <a:lnSpc>
                <a:spcPct val="107000"/>
              </a:lnSpc>
              <a:spcAft>
                <a:spcPts val="800"/>
              </a:spcAft>
            </a:pPr>
            <a:r>
              <a:rPr lang="tr-TR" sz="2400" b="1" dirty="0">
                <a:latin typeface="Times New Roman" panose="02020603050405020304" pitchFamily="18" charset="0"/>
                <a:ea typeface="Calibri" panose="020F0502020204030204" pitchFamily="34" charset="0"/>
                <a:cs typeface="Times New Roman" panose="02020603050405020304" pitchFamily="18" charset="0"/>
              </a:rPr>
              <a:t>ÇAYELİ İLÇE JANDARMA KOMUTANLIĞI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a:extLst>
              <a:ext uri="{FF2B5EF4-FFF2-40B4-BE49-F238E27FC236}">
                <a16:creationId xmlns:a16="http://schemas.microsoft.com/office/drawing/2014/main" id="{B7EBAB11-91AA-4414-80A5-836E4D45EC70}"/>
              </a:ext>
            </a:extLst>
          </p:cNvPr>
          <p:cNvSpPr/>
          <p:nvPr/>
        </p:nvSpPr>
        <p:spPr>
          <a:xfrm>
            <a:off x="395536" y="1910988"/>
            <a:ext cx="8064896" cy="2146934"/>
          </a:xfrm>
          <a:prstGeom prst="rect">
            <a:avLst/>
          </a:prstGeom>
        </p:spPr>
        <p:txBody>
          <a:bodyPr wrap="square">
            <a:spAutoFit/>
          </a:bodyPr>
          <a:lstStyle/>
          <a:p>
            <a:pPr marL="457200"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İlçe Jandarma Komutanlığında;</a:t>
            </a:r>
            <a:endParaRPr lang="tr-TR" sz="16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14 Astsubay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   4 Uzman Jandarma</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27 Uzman Erbaş olmak üzere toplam 45 personel görev yapmaktadır. Kadro yapılanmasında 87 personel bulunmaktadır. Mevcut personel kadronun %52’ ünü karşılamaktadır. Hizmetlerin daha verimli sunulması için takviye personele ihtiyaç duyulmaktadır.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23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2402632" y="535781"/>
            <a:ext cx="5072063" cy="500063"/>
          </a:xfrm>
        </p:spPr>
        <p:txBody>
          <a:bodyPr/>
          <a:lstStyle/>
          <a:p>
            <a:pPr algn="ctr" eaLnBrk="1" hangingPunct="1"/>
            <a:r>
              <a:rPr lang="tr-TR" sz="2400" b="1" dirty="0">
                <a:solidFill>
                  <a:schemeClr val="tx1"/>
                </a:solidFill>
                <a:latin typeface="Times New Roman" panose="02020603050405020304" pitchFamily="18" charset="0"/>
                <a:cs typeface="Times New Roman" panose="02020603050405020304" pitchFamily="18" charset="0"/>
              </a:rPr>
              <a:t>MAHALLİ İDARELERİN DURUMU</a:t>
            </a:r>
          </a:p>
        </p:txBody>
      </p:sp>
      <p:sp>
        <p:nvSpPr>
          <p:cNvPr id="12291" name="4 Metin kutusu"/>
          <p:cNvSpPr txBox="1">
            <a:spLocks noChangeArrowheads="1"/>
          </p:cNvSpPr>
          <p:nvPr/>
        </p:nvSpPr>
        <p:spPr bwMode="auto">
          <a:xfrm>
            <a:off x="1143000" y="785813"/>
            <a:ext cx="8001000" cy="3754874"/>
          </a:xfrm>
          <a:prstGeom prst="rect">
            <a:avLst/>
          </a:prstGeom>
          <a:noFill/>
          <a:ln w="9525">
            <a:noFill/>
            <a:miter lim="800000"/>
            <a:headEnd/>
            <a:tailEnd/>
          </a:ln>
        </p:spPr>
        <p:txBody>
          <a:bodyPr>
            <a:spAutoFit/>
          </a:bodyPr>
          <a:lstStyle/>
          <a:p>
            <a:pPr>
              <a:defRPr/>
            </a:pPr>
            <a:r>
              <a:rPr lang="tr-TR" sz="2000" b="1" dirty="0">
                <a:latin typeface="+mj-lt"/>
              </a:rPr>
              <a:t>      </a:t>
            </a:r>
          </a:p>
          <a:p>
            <a:pPr>
              <a:defRPr/>
            </a:pPr>
            <a:r>
              <a:rPr lang="tr-TR" sz="2000" b="1" u="sng" dirty="0">
                <a:latin typeface="Times New Roman" panose="02020603050405020304" pitchFamily="18" charset="0"/>
                <a:cs typeface="Times New Roman" panose="02020603050405020304" pitchFamily="18" charset="0"/>
              </a:rPr>
              <a:t>BELEDİYELER :</a:t>
            </a:r>
            <a:endParaRPr lang="tr-TR" sz="2000" u="sng" dirty="0">
              <a:latin typeface="Times New Roman" panose="02020603050405020304" pitchFamily="18" charset="0"/>
              <a:cs typeface="Times New Roman" panose="02020603050405020304" pitchFamily="18" charset="0"/>
            </a:endParaRPr>
          </a:p>
          <a:p>
            <a:pPr>
              <a:defRPr/>
            </a:pPr>
            <a:r>
              <a:rPr lang="tr-TR" b="1"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algn="just">
              <a:defRPr/>
            </a:pPr>
            <a:r>
              <a:rPr lang="tr-TR" b="1" dirty="0">
                <a:latin typeface="Times New Roman" panose="02020603050405020304" pitchFamily="18" charset="0"/>
                <a:cs typeface="Times New Roman" panose="02020603050405020304" pitchFamily="18" charset="0"/>
              </a:rPr>
              <a:t>ÇAYELİ BELEDİYE BAŞKANLIĞI   : </a:t>
            </a:r>
            <a:r>
              <a:rPr lang="tr-TR" dirty="0">
                <a:latin typeface="Times New Roman" panose="02020603050405020304" pitchFamily="18" charset="0"/>
                <a:cs typeface="Times New Roman" panose="02020603050405020304" pitchFamily="18" charset="0"/>
              </a:rPr>
              <a:t>  1915 yılında kurulan Çayeli Belediyesinin nüfusu 24.583, mahalle sayısı 17’dir. Belediyede 140 personel görev yapmaktadır. </a:t>
            </a:r>
          </a:p>
          <a:p>
            <a:pPr algn="just">
              <a:defRPr/>
            </a:pPr>
            <a:r>
              <a:rPr lang="tr-TR" b="1" dirty="0">
                <a:latin typeface="Times New Roman" panose="02020603050405020304" pitchFamily="18" charset="0"/>
                <a:cs typeface="Times New Roman" panose="02020603050405020304" pitchFamily="18" charset="0"/>
              </a:rPr>
              <a:t>BÜYÜKKÖY BELEDİYE BAŞKANLIĞI:</a:t>
            </a:r>
            <a:r>
              <a:rPr lang="tr-TR" dirty="0">
                <a:latin typeface="Times New Roman" panose="02020603050405020304" pitchFamily="18" charset="0"/>
                <a:cs typeface="Times New Roman" panose="02020603050405020304" pitchFamily="18" charset="0"/>
              </a:rPr>
              <a:t> 1953 yılında kurulan </a:t>
            </a:r>
            <a:r>
              <a:rPr lang="tr-TR" dirty="0" err="1">
                <a:latin typeface="Times New Roman" panose="02020603050405020304" pitchFamily="18" charset="0"/>
                <a:cs typeface="Times New Roman" panose="02020603050405020304" pitchFamily="18" charset="0"/>
              </a:rPr>
              <a:t>Büyükköy</a:t>
            </a:r>
            <a:r>
              <a:rPr lang="tr-TR" dirty="0">
                <a:latin typeface="Times New Roman" panose="02020603050405020304" pitchFamily="18" charset="0"/>
                <a:cs typeface="Times New Roman" panose="02020603050405020304" pitchFamily="18" charset="0"/>
              </a:rPr>
              <a:t> Belediyesinin nüfusu 2.438, mahalle sayısı ise 8’dir. Belediyede 17 personel görev yapmaktadır.  </a:t>
            </a:r>
          </a:p>
          <a:p>
            <a:pPr algn="just">
              <a:defRPr/>
            </a:pPr>
            <a:r>
              <a:rPr lang="tr-TR" b="1" dirty="0">
                <a:latin typeface="Times New Roman" panose="02020603050405020304" pitchFamily="18" charset="0"/>
                <a:cs typeface="Times New Roman" panose="02020603050405020304" pitchFamily="18" charset="0"/>
              </a:rPr>
              <a:t>MADENLİ BELEDİYE BAŞKANLIĞI :</a:t>
            </a:r>
            <a:r>
              <a:rPr lang="tr-TR" dirty="0">
                <a:latin typeface="Times New Roman" panose="02020603050405020304" pitchFamily="18" charset="0"/>
                <a:cs typeface="Times New Roman" panose="02020603050405020304" pitchFamily="18" charset="0"/>
              </a:rPr>
              <a:t> 1973 yılında kurulan Madenli Belediyesinin nüfusu 2.689, mahalle sayısı ise 10’dur. Belediyede 21 personel görev yapmaktadır.</a:t>
            </a:r>
          </a:p>
          <a:p>
            <a:pPr algn="just">
              <a:defRPr/>
            </a:pPr>
            <a:endParaRPr lang="tr-TR" dirty="0">
              <a:latin typeface="Constantia" pitchFamily="18" charset="0"/>
            </a:endParaRPr>
          </a:p>
        </p:txBody>
      </p:sp>
      <p:graphicFrame>
        <p:nvGraphicFramePr>
          <p:cNvPr id="6" name="5 Tablo"/>
          <p:cNvGraphicFramePr>
            <a:graphicFrameLocks noGrp="1"/>
          </p:cNvGraphicFramePr>
          <p:nvPr>
            <p:extLst>
              <p:ext uri="{D42A27DB-BD31-4B8C-83A1-F6EECF244321}">
                <p14:modId xmlns:p14="http://schemas.microsoft.com/office/powerpoint/2010/main" val="836731975"/>
              </p:ext>
            </p:extLst>
          </p:nvPr>
        </p:nvGraphicFramePr>
        <p:xfrm>
          <a:off x="1475656" y="4271987"/>
          <a:ext cx="7143750" cy="1677293"/>
        </p:xfrm>
        <a:graphic>
          <a:graphicData uri="http://schemas.openxmlformats.org/drawingml/2006/table">
            <a:tbl>
              <a:tblPr/>
              <a:tblGrid>
                <a:gridCol w="15121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306116">
                  <a:extLst>
                    <a:ext uri="{9D8B030D-6E8A-4147-A177-3AD203B41FA5}">
                      <a16:colId xmlns:a16="http://schemas.microsoft.com/office/drawing/2014/main" val="20003"/>
                    </a:ext>
                  </a:extLst>
                </a:gridCol>
                <a:gridCol w="1190625">
                  <a:extLst>
                    <a:ext uri="{9D8B030D-6E8A-4147-A177-3AD203B41FA5}">
                      <a16:colId xmlns:a16="http://schemas.microsoft.com/office/drawing/2014/main" val="20004"/>
                    </a:ext>
                  </a:extLst>
                </a:gridCol>
                <a:gridCol w="1190625">
                  <a:extLst>
                    <a:ext uri="{9D8B030D-6E8A-4147-A177-3AD203B41FA5}">
                      <a16:colId xmlns:a16="http://schemas.microsoft.com/office/drawing/2014/main" val="20005"/>
                    </a:ext>
                  </a:extLst>
                </a:gridCol>
              </a:tblGrid>
              <a:tr h="40977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ADI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KURULUŞU</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NÜFUSU</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MAHALLE SAYISI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FFFF"/>
                          </a:solidFill>
                          <a:effectLst/>
                          <a:latin typeface="Times New Roman" pitchFamily="18" charset="0"/>
                          <a:cs typeface="Times New Roman" pitchFamily="18" charset="0"/>
                        </a:rPr>
                        <a:t>PERSONEL DURUMU</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extLst>
                  <a:ext uri="{0D108BD9-81ED-4DB2-BD59-A6C34878D82A}">
                    <a16:rowId xmlns:a16="http://schemas.microsoft.com/office/drawing/2014/main" val="10000"/>
                  </a:ext>
                </a:extLst>
              </a:tr>
              <a:tr h="28533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MEMUR</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44450" marR="4445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S.PER.</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İŞÇİ</a:t>
                      </a:r>
                      <a:endParaRPr kumimoji="0" lang="tr-TR" sz="1200" b="0" i="0" u="none" strike="noStrike" cap="none" normalizeH="0" baseline="0">
                        <a:ln>
                          <a:noFill/>
                        </a:ln>
                        <a:solidFill>
                          <a:srgbClr val="000000"/>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3045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Çayeli Belediyesi</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1915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23.583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17</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114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28803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Büyükköy Belediyesi</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1953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2.438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3091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Madenli Belediyesi</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pitchFamily="18" charset="0"/>
                          <a:cs typeface="Times New Roman" pitchFamily="18" charset="0"/>
                        </a:rPr>
                        <a:t>1973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2.689</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10</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16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bl>
          </a:graphicData>
        </a:graphic>
      </p:graphicFrame>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90203" y="908720"/>
            <a:ext cx="7524750" cy="571500"/>
          </a:xfrm>
        </p:spPr>
        <p:txBody>
          <a:bodyPr>
            <a:noAutofit/>
          </a:bodyPr>
          <a:lstStyle/>
          <a:p>
            <a:pPr algn="ctr" eaLnBrk="1" fontAlgn="auto" hangingPunct="1">
              <a:spcAft>
                <a:spcPts val="0"/>
              </a:spcAft>
              <a:defRPr/>
            </a:pP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İLÇEMİZDE EĞİTİM VE KÜLTÜR</a:t>
            </a:r>
          </a:p>
        </p:txBody>
      </p:sp>
      <p:sp>
        <p:nvSpPr>
          <p:cNvPr id="12291" name="7 Metin kutusu"/>
          <p:cNvSpPr txBox="1">
            <a:spLocks noChangeArrowheads="1"/>
          </p:cNvSpPr>
          <p:nvPr/>
        </p:nvSpPr>
        <p:spPr bwMode="auto">
          <a:xfrm>
            <a:off x="-14582775" y="2962275"/>
            <a:ext cx="914400" cy="369888"/>
          </a:xfrm>
          <a:prstGeom prst="rect">
            <a:avLst/>
          </a:prstGeom>
          <a:noFill/>
          <a:ln w="9525">
            <a:noFill/>
            <a:miter lim="800000"/>
            <a:headEnd/>
            <a:tailEnd/>
          </a:ln>
        </p:spPr>
        <p:txBody>
          <a:bodyPr>
            <a:spAutoFit/>
          </a:bodyPr>
          <a:lstStyle/>
          <a:p>
            <a:endParaRPr lang="tr-TR">
              <a:latin typeface="Constantia" pitchFamily="18" charset="0"/>
            </a:endParaRPr>
          </a:p>
        </p:txBody>
      </p:sp>
      <p:sp>
        <p:nvSpPr>
          <p:cNvPr id="19463" name="8 Metin kutusu"/>
          <p:cNvSpPr txBox="1">
            <a:spLocks noChangeArrowheads="1"/>
          </p:cNvSpPr>
          <p:nvPr/>
        </p:nvSpPr>
        <p:spPr bwMode="auto">
          <a:xfrm>
            <a:off x="990203" y="1159199"/>
            <a:ext cx="7758261" cy="4647426"/>
          </a:xfrm>
          <a:prstGeom prst="rect">
            <a:avLst/>
          </a:prstGeom>
          <a:noFill/>
          <a:ln w="9525">
            <a:noFill/>
            <a:miter lim="800000"/>
            <a:headEnd/>
            <a:tailEnd/>
          </a:ln>
        </p:spPr>
        <p:txBody>
          <a:bodyPr wrap="square">
            <a:spAutoFit/>
          </a:bodyPr>
          <a:lstStyle/>
          <a:p>
            <a:pPr algn="just">
              <a:defRPr/>
            </a:pPr>
            <a:r>
              <a:rPr lang="tr-TR" sz="2000" b="1" dirty="0">
                <a:solidFill>
                  <a:srgbClr val="03495C"/>
                </a:solidFill>
                <a:latin typeface="Constantia" pitchFamily="18" charset="0"/>
              </a:rPr>
              <a:t>                                                                                                              </a:t>
            </a:r>
            <a:endParaRPr lang="tr-TR" sz="2000" dirty="0">
              <a:solidFill>
                <a:srgbClr val="03495C"/>
              </a:solidFill>
              <a:latin typeface="Constantia" pitchFamily="18" charset="0"/>
            </a:endParaRPr>
          </a:p>
          <a:p>
            <a:pPr algn="just">
              <a:defRPr/>
            </a:pPr>
            <a:endParaRPr lang="tr-TR" dirty="0">
              <a:latin typeface="Times New Roman" panose="02020603050405020304" pitchFamily="18" charset="0"/>
              <a:cs typeface="Times New Roman" panose="02020603050405020304" pitchFamily="18" charset="0"/>
            </a:endParaRPr>
          </a:p>
          <a:p>
            <a:pPr algn="just">
              <a:defRPr/>
            </a:pP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İlçemizde düzenli eğitim faaliyeti ilk olarak; şimdiki adı 9 Mart ilkokulu olan  ve 1923 yılında faaliyete başlayan Çayeli İlkokulunun kuruluşu ile başlamıştır. Akabinde 1949 yılında şimdiki adı Merkez Atatürk Ortaokulu  olan Çayeli Ortaokulu hizmete girmiştir. 1970 Yılında da Çayeli Lisesi açılmış olup, şu anda Çayeli Anadolu lisesi adıyla hizmet vermektedir.  </a:t>
            </a:r>
          </a:p>
          <a:p>
            <a:pPr algn="just">
              <a:defRPr/>
            </a:pPr>
            <a:endParaRPr lang="tr-TR" b="1" dirty="0">
              <a:solidFill>
                <a:schemeClr val="bg1">
                  <a:lumMod val="65000"/>
                </a:schemeClr>
              </a:solidFill>
              <a:latin typeface="Times New Roman" panose="02020603050405020304" pitchFamily="18" charset="0"/>
              <a:cs typeface="Times New Roman" panose="02020603050405020304" pitchFamily="18" charset="0"/>
            </a:endParaRPr>
          </a:p>
          <a:p>
            <a:pPr algn="just">
              <a:defRPr/>
            </a:pPr>
            <a:r>
              <a:rPr lang="tr-TR" b="1" dirty="0">
                <a:latin typeface="Times New Roman" panose="02020603050405020304" pitchFamily="18" charset="0"/>
                <a:cs typeface="Times New Roman" panose="02020603050405020304" pitchFamily="18" charset="0"/>
              </a:rPr>
              <a:t>OKUL ÖNCESİ EĞİTİM </a:t>
            </a:r>
          </a:p>
          <a:p>
            <a:pPr algn="just">
              <a:defRPr/>
            </a:pPr>
            <a:r>
              <a:rPr lang="tr-TR" b="1" dirty="0">
                <a:solidFill>
                  <a:srgbClr val="414141"/>
                </a:solidFill>
                <a:latin typeface="Times New Roman" panose="02020603050405020304" pitchFamily="18" charset="0"/>
                <a:cs typeface="Times New Roman" panose="02020603050405020304" pitchFamily="18" charset="0"/>
              </a:rPr>
              <a:t>	</a:t>
            </a:r>
          </a:p>
          <a:p>
            <a:pPr algn="just">
              <a:defRPr/>
            </a:pPr>
            <a:r>
              <a:rPr lang="tr-TR" b="1" dirty="0">
                <a:solidFill>
                  <a:srgbClr val="414141"/>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İlçe merkezindeki iki anaokulunda ve diğer okullarımızın bünyesinde açılan anasınıflarında toplam 509 öğrenci okul öncesi eğitime tabi tutulmaktadır.</a:t>
            </a:r>
          </a:p>
          <a:p>
            <a:pPr algn="just">
              <a:defRPr/>
            </a:pPr>
            <a:endParaRPr lang="tr-TR" b="1" dirty="0">
              <a:solidFill>
                <a:srgbClr val="414141"/>
              </a:solidFill>
              <a:effectLst>
                <a:outerShdw blurRad="38100" dist="38100" dir="2700000" algn="tl">
                  <a:srgbClr val="000000">
                    <a:alpha val="43137"/>
                  </a:srgbClr>
                </a:outerShdw>
              </a:effectLst>
              <a:latin typeface="+mn-lt"/>
            </a:endParaRPr>
          </a:p>
          <a:p>
            <a:pPr algn="just">
              <a:defRPr/>
            </a:pPr>
            <a:r>
              <a:rPr lang="tr-TR" sz="2000" b="1" dirty="0">
                <a:solidFill>
                  <a:srgbClr val="414141"/>
                </a:solidFill>
                <a:latin typeface="+mn-lt"/>
              </a:rPr>
              <a:t>        </a:t>
            </a:r>
          </a:p>
          <a:p>
            <a:pPr algn="just">
              <a:defRPr/>
            </a:pPr>
            <a:r>
              <a:rPr lang="tr-TR" sz="2000" b="1" dirty="0">
                <a:solidFill>
                  <a:srgbClr val="414141"/>
                </a:solidFill>
                <a:latin typeface="Verdana" pitchFamily="34" charset="0"/>
              </a:rPr>
              <a:t> </a:t>
            </a:r>
            <a:r>
              <a:rPr lang="tr-TR" sz="2000" b="1" dirty="0">
                <a:solidFill>
                  <a:srgbClr val="414141"/>
                </a:solidFill>
                <a:latin typeface="+mn-lt"/>
              </a:rPr>
              <a:t>                                                          </a:t>
            </a:r>
          </a:p>
          <a:p>
            <a:pPr algn="just">
              <a:defRPr/>
            </a:pPr>
            <a:endParaRPr lang="tr-TR" sz="2000" dirty="0">
              <a:latin typeface="Constantia"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Metin kutusu"/>
          <p:cNvSpPr txBox="1">
            <a:spLocks noChangeArrowheads="1"/>
          </p:cNvSpPr>
          <p:nvPr/>
        </p:nvSpPr>
        <p:spPr bwMode="auto">
          <a:xfrm>
            <a:off x="971600" y="116632"/>
            <a:ext cx="7786687" cy="5909310"/>
          </a:xfrm>
          <a:prstGeom prst="rect">
            <a:avLst/>
          </a:prstGeom>
          <a:noFill/>
          <a:ln w="9525">
            <a:noFill/>
            <a:miter lim="800000"/>
            <a:headEnd/>
            <a:tailEnd/>
          </a:ln>
        </p:spPr>
        <p:txBody>
          <a:bodyPr>
            <a:spAutoFit/>
          </a:bodyPr>
          <a:lstStyle/>
          <a:p>
            <a:pPr algn="ctr">
              <a:defRPr/>
            </a:pPr>
            <a:r>
              <a:rPr lang="tr-TR" b="1" dirty="0">
                <a:latin typeface="Verdana" pitchFamily="34" charset="0"/>
              </a:rPr>
              <a:t> </a:t>
            </a:r>
          </a:p>
          <a:p>
            <a:pPr algn="ctr">
              <a:defRPr/>
            </a:pPr>
            <a:endParaRPr lang="tr-TR" sz="2800" b="1" dirty="0">
              <a:solidFill>
                <a:srgbClr val="115964"/>
              </a:solidFill>
              <a:latin typeface="Verdana" pitchFamily="34" charset="0"/>
            </a:endParaRPr>
          </a:p>
          <a:p>
            <a:pPr algn="ctr">
              <a:defRPr/>
            </a:pPr>
            <a:r>
              <a:rPr lang="tr-TR" sz="2400" b="1" dirty="0">
                <a:latin typeface="Times New Roman" panose="02020603050405020304" pitchFamily="18" charset="0"/>
                <a:cs typeface="Times New Roman" panose="02020603050405020304" pitchFamily="18" charset="0"/>
              </a:rPr>
              <a:t>TEMEL EĞİTİM VE ORTAÖĞRETİM OKULLARI</a:t>
            </a:r>
          </a:p>
          <a:p>
            <a:pPr>
              <a:defRPr/>
            </a:pPr>
            <a:endParaRPr lang="tr-TR" dirty="0">
              <a:latin typeface="Verdana" pitchFamily="34" charset="0"/>
            </a:endParaRPr>
          </a:p>
          <a:p>
            <a:pPr algn="just">
              <a:defRPr/>
            </a:pPr>
            <a:r>
              <a:rPr lang="tr-TR" sz="2000" dirty="0">
                <a:latin typeface="+mj-lt"/>
              </a:rPr>
              <a:t>	</a:t>
            </a:r>
            <a:r>
              <a:rPr lang="tr-TR" dirty="0">
                <a:latin typeface="Times New Roman" panose="02020603050405020304" pitchFamily="18" charset="0"/>
                <a:cs typeface="Times New Roman" panose="02020603050405020304" pitchFamily="18" charset="0"/>
              </a:rPr>
              <a:t>İlçemizde</a:t>
            </a:r>
            <a:r>
              <a:rPr lang="tr-TR" b="1" dirty="0">
                <a:latin typeface="Times New Roman" panose="02020603050405020304" pitchFamily="18" charset="0"/>
                <a:cs typeface="Times New Roman" panose="02020603050405020304" pitchFamily="18" charset="0"/>
              </a:rPr>
              <a:t> 1 </a:t>
            </a:r>
            <a:r>
              <a:rPr lang="tr-TR" dirty="0">
                <a:latin typeface="Times New Roman" panose="02020603050405020304" pitchFamily="18" charset="0"/>
                <a:cs typeface="Times New Roman" panose="02020603050405020304" pitchFamily="18" charset="0"/>
              </a:rPr>
              <a:t>adet Özel Eğitim Okulu bulunmaktadır. Toplam </a:t>
            </a:r>
            <a:r>
              <a:rPr lang="tr-TR" b="1" dirty="0">
                <a:latin typeface="Times New Roman" panose="02020603050405020304" pitchFamily="18" charset="0"/>
                <a:cs typeface="Times New Roman" panose="02020603050405020304" pitchFamily="18" charset="0"/>
              </a:rPr>
              <a:t>14</a:t>
            </a:r>
            <a:r>
              <a:rPr lang="tr-TR" dirty="0">
                <a:latin typeface="Times New Roman" panose="02020603050405020304" pitchFamily="18" charset="0"/>
                <a:cs typeface="Times New Roman" panose="02020603050405020304" pitchFamily="18" charset="0"/>
              </a:rPr>
              <a:t> dersliği bulunan okulumuzda anaokulu </a:t>
            </a:r>
            <a:r>
              <a:rPr lang="tr-TR" b="1" dirty="0">
                <a:latin typeface="Times New Roman" panose="02020603050405020304" pitchFamily="18" charset="0"/>
                <a:cs typeface="Times New Roman" panose="02020603050405020304" pitchFamily="18" charset="0"/>
              </a:rPr>
              <a:t>4</a:t>
            </a:r>
            <a:r>
              <a:rPr lang="tr-TR" dirty="0">
                <a:latin typeface="Times New Roman" panose="02020603050405020304" pitchFamily="18" charset="0"/>
                <a:cs typeface="Times New Roman" panose="02020603050405020304" pitchFamily="18" charset="0"/>
              </a:rPr>
              <a:t>, ilkokul </a:t>
            </a:r>
            <a:r>
              <a:rPr lang="tr-TR" b="1" dirty="0">
                <a:latin typeface="Times New Roman" panose="02020603050405020304" pitchFamily="18" charset="0"/>
                <a:cs typeface="Times New Roman" panose="02020603050405020304" pitchFamily="18" charset="0"/>
              </a:rPr>
              <a:t>24,</a:t>
            </a:r>
            <a:r>
              <a:rPr lang="tr-TR" dirty="0">
                <a:latin typeface="Times New Roman" panose="02020603050405020304" pitchFamily="18" charset="0"/>
                <a:cs typeface="Times New Roman" panose="02020603050405020304" pitchFamily="18" charset="0"/>
              </a:rPr>
              <a:t> ortaokul kademesinde </a:t>
            </a:r>
            <a:r>
              <a:rPr lang="tr-TR" b="1" dirty="0">
                <a:latin typeface="Times New Roman" panose="02020603050405020304" pitchFamily="18" charset="0"/>
                <a:cs typeface="Times New Roman" panose="02020603050405020304" pitchFamily="18" charset="0"/>
              </a:rPr>
              <a:t>22</a:t>
            </a:r>
            <a:r>
              <a:rPr lang="tr-TR" dirty="0">
                <a:latin typeface="Times New Roman" panose="02020603050405020304" pitchFamily="18" charset="0"/>
                <a:cs typeface="Times New Roman" panose="02020603050405020304" pitchFamily="18" charset="0"/>
              </a:rPr>
              <a:t> toplam </a:t>
            </a:r>
            <a:r>
              <a:rPr lang="tr-TR" b="1" dirty="0">
                <a:latin typeface="Times New Roman" panose="02020603050405020304" pitchFamily="18" charset="0"/>
                <a:cs typeface="Times New Roman" panose="02020603050405020304" pitchFamily="18" charset="0"/>
              </a:rPr>
              <a:t>50</a:t>
            </a:r>
            <a:r>
              <a:rPr lang="tr-TR" dirty="0">
                <a:latin typeface="Times New Roman" panose="02020603050405020304" pitchFamily="18" charset="0"/>
                <a:cs typeface="Times New Roman" panose="02020603050405020304" pitchFamily="18" charset="0"/>
              </a:rPr>
              <a:t> öğrenci bulunmaktadır. Bu okulumuzda </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İdareci </a:t>
            </a:r>
            <a:r>
              <a:rPr lang="tr-TR" b="1" dirty="0">
                <a:latin typeface="Times New Roman" panose="02020603050405020304" pitchFamily="18" charset="0"/>
                <a:cs typeface="Times New Roman" panose="02020603050405020304" pitchFamily="18" charset="0"/>
              </a:rPr>
              <a:t>21</a:t>
            </a:r>
            <a:r>
              <a:rPr lang="tr-TR" dirty="0">
                <a:latin typeface="Times New Roman" panose="02020603050405020304" pitchFamily="18" charset="0"/>
                <a:cs typeface="Times New Roman" panose="02020603050405020304" pitchFamily="18" charset="0"/>
              </a:rPr>
              <a:t> kadrolu-sözleşmeli-ücretli</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öğretmen görev yapmaktadır. </a:t>
            </a:r>
          </a:p>
          <a:p>
            <a:pPr algn="just">
              <a:defRPr/>
            </a:pPr>
            <a:r>
              <a:rPr lang="tr-TR" dirty="0">
                <a:latin typeface="Times New Roman" panose="02020603050405020304" pitchFamily="18" charset="0"/>
                <a:cs typeface="Times New Roman" panose="02020603050405020304" pitchFamily="18" charset="0"/>
              </a:rPr>
              <a:t>	İlçemizde şuanda </a:t>
            </a:r>
            <a:r>
              <a:rPr lang="tr-TR"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adet İlkokul, </a:t>
            </a:r>
            <a:r>
              <a:rPr lang="tr-TR" b="1" dirty="0">
                <a:latin typeface="Times New Roman" panose="02020603050405020304" pitchFamily="18" charset="0"/>
                <a:cs typeface="Times New Roman" panose="02020603050405020304" pitchFamily="18" charset="0"/>
              </a:rPr>
              <a:t>4</a:t>
            </a:r>
            <a:r>
              <a:rPr lang="tr-TR" dirty="0">
                <a:latin typeface="Times New Roman" panose="02020603050405020304" pitchFamily="18" charset="0"/>
                <a:cs typeface="Times New Roman" panose="02020603050405020304" pitchFamily="18" charset="0"/>
              </a:rPr>
              <a:t> adet ilk-ortaokul , </a:t>
            </a:r>
            <a:r>
              <a:rPr lang="tr-TR"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adet ortaokul (2’si İmam-Hatip Ortaokulu) ve </a:t>
            </a:r>
            <a:r>
              <a:rPr lang="tr-TR" b="1"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adet Yatılı Bölge Ortaokulunda eğitim verilmektedir. Toplam </a:t>
            </a:r>
            <a:r>
              <a:rPr lang="tr-TR" b="1" dirty="0">
                <a:latin typeface="Times New Roman" panose="02020603050405020304" pitchFamily="18" charset="0"/>
                <a:cs typeface="Times New Roman" panose="02020603050405020304" pitchFamily="18" charset="0"/>
              </a:rPr>
              <a:t>221</a:t>
            </a:r>
            <a:r>
              <a:rPr lang="tr-TR" dirty="0">
                <a:latin typeface="Times New Roman" panose="02020603050405020304" pitchFamily="18" charset="0"/>
                <a:cs typeface="Times New Roman" panose="02020603050405020304" pitchFamily="18" charset="0"/>
              </a:rPr>
              <a:t> dersliği bulunan bu okullarımızda </a:t>
            </a:r>
            <a:r>
              <a:rPr lang="tr-TR" b="1" dirty="0">
                <a:latin typeface="Times New Roman" panose="02020603050405020304" pitchFamily="18" charset="0"/>
                <a:cs typeface="Times New Roman" panose="02020603050405020304" pitchFamily="18" charset="0"/>
              </a:rPr>
              <a:t>3709</a:t>
            </a:r>
            <a:r>
              <a:rPr lang="tr-TR" dirty="0">
                <a:latin typeface="Times New Roman" panose="02020603050405020304" pitchFamily="18" charset="0"/>
                <a:cs typeface="Times New Roman" panose="02020603050405020304" pitchFamily="18" charset="0"/>
              </a:rPr>
              <a:t> öğrenci eğitim görmektedir. Bu okullarımızda toplam </a:t>
            </a:r>
            <a:r>
              <a:rPr lang="tr-TR" b="1" dirty="0">
                <a:latin typeface="Times New Roman" panose="02020603050405020304" pitchFamily="18" charset="0"/>
                <a:cs typeface="Times New Roman" panose="02020603050405020304" pitchFamily="18" charset="0"/>
              </a:rPr>
              <a:t>27</a:t>
            </a:r>
            <a:r>
              <a:rPr lang="tr-TR" dirty="0">
                <a:latin typeface="Times New Roman" panose="02020603050405020304" pitchFamily="18" charset="0"/>
                <a:cs typeface="Times New Roman" panose="02020603050405020304" pitchFamily="18" charset="0"/>
              </a:rPr>
              <a:t> İdareci ve </a:t>
            </a:r>
            <a:r>
              <a:rPr lang="tr-TR" b="1" dirty="0">
                <a:latin typeface="Times New Roman" panose="02020603050405020304" pitchFamily="18" charset="0"/>
                <a:cs typeface="Times New Roman" panose="02020603050405020304" pitchFamily="18" charset="0"/>
              </a:rPr>
              <a:t> 338 </a:t>
            </a:r>
            <a:r>
              <a:rPr lang="tr-TR" dirty="0">
                <a:latin typeface="Times New Roman" panose="02020603050405020304" pitchFamily="18" charset="0"/>
                <a:cs typeface="Times New Roman" panose="02020603050405020304" pitchFamily="18" charset="0"/>
              </a:rPr>
              <a:t>kadrolu-sözleşmeli-ücretli</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öğretmen görev yapmaktadır. </a:t>
            </a:r>
          </a:p>
          <a:p>
            <a:pPr algn="just">
              <a:defRPr/>
            </a:pP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 Ortaöğretim kurumu olarak İlçemizde </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Anadolu Lisesi, </a:t>
            </a:r>
            <a:r>
              <a:rPr lang="tr-TR"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Fen Lisesi  (okul dönüşümleri ile Anadolu Öğretmen Lisesi Fen Lisesine dönüşmüştür) ve </a:t>
            </a:r>
            <a:r>
              <a:rPr lang="tr-TR" b="1" dirty="0">
                <a:latin typeface="Times New Roman" panose="02020603050405020304" pitchFamily="18" charset="0"/>
                <a:cs typeface="Times New Roman" panose="02020603050405020304" pitchFamily="18" charset="0"/>
              </a:rPr>
              <a:t>4</a:t>
            </a:r>
            <a:r>
              <a:rPr lang="tr-TR" dirty="0">
                <a:latin typeface="Times New Roman" panose="02020603050405020304" pitchFamily="18" charset="0"/>
                <a:cs typeface="Times New Roman" panose="02020603050405020304" pitchFamily="18" charset="0"/>
              </a:rPr>
              <a:t> Meslek Lisesi Ve </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Anadolu İmam Hatip Lisesi olmak üzere toplam </a:t>
            </a:r>
            <a:r>
              <a:rPr lang="tr-TR" b="1" dirty="0">
                <a:latin typeface="Times New Roman" panose="02020603050405020304" pitchFamily="18" charset="0"/>
                <a:cs typeface="Times New Roman" panose="02020603050405020304" pitchFamily="18" charset="0"/>
              </a:rPr>
              <a:t>9</a:t>
            </a:r>
            <a:r>
              <a:rPr lang="tr-TR" dirty="0">
                <a:latin typeface="Times New Roman" panose="02020603050405020304" pitchFamily="18" charset="0"/>
                <a:cs typeface="Times New Roman" panose="02020603050405020304" pitchFamily="18" charset="0"/>
              </a:rPr>
              <a:t> lise mevcuttur. Toplam </a:t>
            </a:r>
            <a:r>
              <a:rPr lang="tr-TR" b="1" dirty="0">
                <a:latin typeface="Times New Roman" panose="02020603050405020304" pitchFamily="18" charset="0"/>
                <a:cs typeface="Times New Roman" panose="02020603050405020304" pitchFamily="18" charset="0"/>
              </a:rPr>
              <a:t>143</a:t>
            </a:r>
            <a:r>
              <a:rPr lang="tr-TR" dirty="0">
                <a:latin typeface="Times New Roman" panose="02020603050405020304" pitchFamily="18" charset="0"/>
                <a:cs typeface="Times New Roman" panose="02020603050405020304" pitchFamily="18" charset="0"/>
              </a:rPr>
              <a:t> dersliği bulunan okullarımızda </a:t>
            </a:r>
            <a:r>
              <a:rPr lang="tr-TR" b="1" dirty="0">
                <a:latin typeface="Times New Roman" panose="02020603050405020304" pitchFamily="18" charset="0"/>
                <a:cs typeface="Times New Roman" panose="02020603050405020304" pitchFamily="18" charset="0"/>
              </a:rPr>
              <a:t>2103</a:t>
            </a:r>
            <a:r>
              <a:rPr lang="tr-TR" dirty="0">
                <a:latin typeface="Times New Roman" panose="02020603050405020304" pitchFamily="18" charset="0"/>
                <a:cs typeface="Times New Roman" panose="02020603050405020304" pitchFamily="18" charset="0"/>
              </a:rPr>
              <a:t> öğrenci eğitim görmektedir. Bu okullarımızda </a:t>
            </a:r>
            <a:r>
              <a:rPr lang="tr-TR" b="1" dirty="0">
                <a:latin typeface="Times New Roman" panose="02020603050405020304" pitchFamily="18" charset="0"/>
                <a:cs typeface="Times New Roman" panose="02020603050405020304" pitchFamily="18" charset="0"/>
              </a:rPr>
              <a:t>32</a:t>
            </a:r>
            <a:r>
              <a:rPr lang="tr-TR" dirty="0">
                <a:latin typeface="Times New Roman" panose="02020603050405020304" pitchFamily="18" charset="0"/>
                <a:cs typeface="Times New Roman" panose="02020603050405020304" pitchFamily="18" charset="0"/>
              </a:rPr>
              <a:t> İdareci ve </a:t>
            </a:r>
            <a:r>
              <a:rPr lang="tr-TR" b="1" dirty="0">
                <a:latin typeface="Times New Roman" panose="02020603050405020304" pitchFamily="18" charset="0"/>
                <a:cs typeface="Times New Roman" panose="02020603050405020304" pitchFamily="18" charset="0"/>
              </a:rPr>
              <a:t>191 </a:t>
            </a:r>
            <a:r>
              <a:rPr lang="tr-TR" dirty="0">
                <a:latin typeface="Times New Roman" panose="02020603050405020304" pitchFamily="18" charset="0"/>
                <a:cs typeface="Times New Roman" panose="02020603050405020304" pitchFamily="18" charset="0"/>
              </a:rPr>
              <a:t>kadrolu-sözleşmeli-ücretli</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öğretmen görev yapmaktadır. </a:t>
            </a:r>
          </a:p>
          <a:p>
            <a:pPr algn="just">
              <a:defRPr/>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1340768"/>
          </a:xfrm>
          <a:prstGeom prst="rect">
            <a:avLst/>
          </a:prstGeom>
        </p:spPr>
      </p:pic>
    </p:spTree>
  </p:cSld>
  <p:clrMapOvr>
    <a:masterClrMapping/>
  </p:clrMapOvr>
  <p:transition>
    <p:pull dir="l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RİFİNG">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BİRİFİNG</Template>
  <TotalTime>3768</TotalTime>
  <Words>2546</Words>
  <Application>Microsoft Office PowerPoint</Application>
  <PresentationFormat>Ekran Gösterisi (4:3)</PresentationFormat>
  <Paragraphs>610</Paragraphs>
  <Slides>31</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31</vt:i4>
      </vt:variant>
    </vt:vector>
  </HeadingPairs>
  <TitlesOfParts>
    <vt:vector size="41" baseType="lpstr">
      <vt:lpstr>Aharoni</vt:lpstr>
      <vt:lpstr>Arial</vt:lpstr>
      <vt:lpstr>Arial Black</vt:lpstr>
      <vt:lpstr>Calibri</vt:lpstr>
      <vt:lpstr>Constantia</vt:lpstr>
      <vt:lpstr>Impact</vt:lpstr>
      <vt:lpstr>Times New Roman</vt:lpstr>
      <vt:lpstr>Verdana</vt:lpstr>
      <vt:lpstr>Wingdings 2</vt:lpstr>
      <vt:lpstr>BİRİFİNG</vt:lpstr>
      <vt:lpstr>ÇAYELİ KAYMAKAMLIĞI  </vt:lpstr>
      <vt:lpstr>İLÇEMİZİN TARİHİ VE COĞRAFİ YAPISI</vt:lpstr>
      <vt:lpstr>İLÇEMİZDE EKONOMİ</vt:lpstr>
      <vt:lpstr>İLÇEMİZİN NÜFUSU</vt:lpstr>
      <vt:lpstr>ÇAYELİ İLÇE EMNİYET MÜDÜRLÜĞÜ</vt:lpstr>
      <vt:lpstr>PowerPoint Sunusu</vt:lpstr>
      <vt:lpstr>MAHALLİ İDARELERİN DURUMU</vt:lpstr>
      <vt:lpstr>İLÇEMİZDE EĞİTİM VE KÜLTÜR</vt:lpstr>
      <vt:lpstr>PowerPoint Sunusu</vt:lpstr>
      <vt:lpstr>PowerPoint Sunusu</vt:lpstr>
      <vt:lpstr>PowerPoint Sunusu</vt:lpstr>
      <vt:lpstr>PowerPoint Sunusu</vt:lpstr>
      <vt:lpstr>PowerPoint Sunusu</vt:lpstr>
      <vt:lpstr>PowerPoint Sunusu</vt:lpstr>
      <vt:lpstr>PowerPoint Sunusu</vt:lpstr>
      <vt:lpstr>PowerPoint Sunusu</vt:lpstr>
      <vt:lpstr> TARIM VE ORMAN (Ocak-Haziran 2021)  </vt:lpstr>
      <vt:lpstr>  </vt:lpstr>
      <vt:lpstr>İLÇEMİZDE SOSYAL YARDIMLAŞMA VE         DAYANIŞMA VAKFI</vt:lpstr>
      <vt:lpstr>MÜFTÜLÜK  HİZMETLERİ</vt:lpstr>
      <vt:lpstr> İLÇEMİZDE SAĞLIK HİZMETLERİ</vt:lpstr>
      <vt:lpstr>PowerPoint Sunusu</vt:lpstr>
      <vt:lpstr>İLÇEMİZDE SAĞLIK HİZMETLERİ</vt:lpstr>
      <vt:lpstr>PowerPoint Sunusu</vt:lpstr>
      <vt:lpstr>ÇAYELİ BAKIR İŞLETMELERİ (ÇBİ)</vt:lpstr>
      <vt:lpstr>İLÇEMİZİN TURİSTİK YERLERİ  Kuspa Tepesi </vt:lpstr>
      <vt:lpstr>       Ağaran Şelalesi </vt:lpstr>
      <vt:lpstr>            Haremtepe Köyü Çay Bahçesi </vt:lpstr>
      <vt:lpstr>PowerPoint Sunusu</vt:lpstr>
      <vt:lpstr>PowerPoint Sunusu</vt:lpstr>
      <vt:lpstr>PowerPoint Sunusu</vt:lpstr>
    </vt:vector>
  </TitlesOfParts>
  <Company>C@NgO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ÇAYELİ KAYMAKAMLIĞI</dc:title>
  <dc:creator>CABİR53</dc:creator>
  <cp:lastModifiedBy>Şaban MAKAS</cp:lastModifiedBy>
  <cp:revision>562</cp:revision>
  <cp:lastPrinted>2020-01-14T12:29:24Z</cp:lastPrinted>
  <dcterms:created xsi:type="dcterms:W3CDTF">2013-08-05T08:11:24Z</dcterms:created>
  <dcterms:modified xsi:type="dcterms:W3CDTF">2022-02-21T06:53:52Z</dcterms:modified>
</cp:coreProperties>
</file>